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9144000"/>
  <p:notesSz cx="6858000" cy="9144000"/>
  <p:embeddedFontLst>
    <p:embeddedFont>
      <p:font typeface="Comfortaa SemiBold"/>
      <p:regular r:id="rId37"/>
      <p:bold r:id="rId38"/>
    </p:embeddedFont>
    <p:embeddedFont>
      <p:font typeface="Roboto"/>
      <p:regular r:id="rId39"/>
      <p:bold r:id="rId40"/>
      <p:italic r:id="rId41"/>
      <p:boldItalic r:id="rId42"/>
    </p:embeddedFont>
    <p:embeddedFont>
      <p:font typeface="Comfortaa"/>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6.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8.xml"/><Relationship Id="rId44" Type="http://schemas.openxmlformats.org/officeDocument/2006/relationships/font" Target="fonts/Comfortaa-bold.fntdata"/><Relationship Id="rId21" Type="http://schemas.openxmlformats.org/officeDocument/2006/relationships/slide" Target="slides/slide17.xml"/><Relationship Id="rId43" Type="http://schemas.openxmlformats.org/officeDocument/2006/relationships/font" Target="fonts/Comfortaa-regular.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omfortaaSemiBold-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Roboto-regular.fntdata"/><Relationship Id="rId16" Type="http://schemas.openxmlformats.org/officeDocument/2006/relationships/slide" Target="slides/slide12.xml"/><Relationship Id="rId38" Type="http://schemas.openxmlformats.org/officeDocument/2006/relationships/font" Target="fonts/ComfortaaSemiBol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 name="Google Shape;3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6800b9ec9_0_7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6800b9ec9_0_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Nabra cua Theta</a:t>
            </a:r>
            <a:endParaRPr/>
          </a:p>
          <a:p>
            <a:pPr indent="0" lvl="0" marL="0" rtl="0" algn="l">
              <a:spcBef>
                <a:spcPts val="0"/>
              </a:spcBef>
              <a:spcAft>
                <a:spcPts val="0"/>
              </a:spcAft>
              <a:buNone/>
            </a:pPr>
            <a:r>
              <a:rPr lang="en-US"/>
              <a:t>n x N, N x n n x1 </a:t>
            </a:r>
            <a:endParaRPr/>
          </a:p>
        </p:txBody>
      </p:sp>
      <p:sp>
        <p:nvSpPr>
          <p:cNvPr id="128" name="Google Shape;128;ge6800b9ec9_0_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6800b9ec9_0_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6800b9ec9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Nabra cua Theta</a:t>
            </a:r>
            <a:endParaRPr/>
          </a:p>
          <a:p>
            <a:pPr indent="0" lvl="0" marL="0" rtl="0" algn="l">
              <a:spcBef>
                <a:spcPts val="0"/>
              </a:spcBef>
              <a:spcAft>
                <a:spcPts val="0"/>
              </a:spcAft>
              <a:buNone/>
            </a:pPr>
            <a:r>
              <a:rPr lang="en-US"/>
              <a:t>n x N, N x n n x1 </a:t>
            </a:r>
            <a:endParaRPr/>
          </a:p>
        </p:txBody>
      </p:sp>
      <p:sp>
        <p:nvSpPr>
          <p:cNvPr id="138" name="Google Shape;138;ge6800b9ec9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6800b9ec9_0_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6800b9ec9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import</a:t>
            </a:r>
            <a:r>
              <a:rPr lang="en-US">
                <a:highlight>
                  <a:srgbClr val="FFFFFF"/>
                </a:highlight>
              </a:rPr>
              <a:t> numpy </a:t>
            </a:r>
            <a:r>
              <a:rPr b="1" lang="en-US">
                <a:solidFill>
                  <a:srgbClr val="9B2393"/>
                </a:solidFill>
                <a:highlight>
                  <a:srgbClr val="FFFFFF"/>
                </a:highlight>
              </a:rPr>
              <a:t>as</a:t>
            </a:r>
            <a:r>
              <a:rPr lang="en-US">
                <a:highlight>
                  <a:srgbClr val="FFFFFF"/>
                </a:highlight>
              </a:rPr>
              <a:t> np</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import</a:t>
            </a:r>
            <a:r>
              <a:rPr lang="en-US">
                <a:highlight>
                  <a:srgbClr val="FFFFFF"/>
                </a:highlight>
              </a:rPr>
              <a:t> matplotlib.pyplot </a:t>
            </a:r>
            <a:r>
              <a:rPr b="1" lang="en-US">
                <a:solidFill>
                  <a:srgbClr val="9B2393"/>
                </a:solidFill>
                <a:highlight>
                  <a:srgbClr val="FFFFFF"/>
                </a:highlight>
              </a:rPr>
              <a:t>as</a:t>
            </a:r>
            <a:r>
              <a:rPr lang="en-US">
                <a:highlight>
                  <a:srgbClr val="FFFFFF"/>
                </a:highlight>
              </a:rPr>
              <a:t> plt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np.random.seed(</a:t>
            </a:r>
            <a:r>
              <a:rPr lang="en-US">
                <a:solidFill>
                  <a:srgbClr val="1C00CF"/>
                </a:solidFill>
                <a:highlight>
                  <a:srgbClr val="FFFFFF"/>
                </a:highlight>
              </a:rPr>
              <a:t>2</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def</a:t>
            </a:r>
            <a:r>
              <a:rPr lang="en-US">
                <a:highlight>
                  <a:srgbClr val="FFFFFF"/>
                </a:highlight>
              </a:rPr>
              <a:t> grad(w):</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N = Xbar.shape[</a:t>
            </a:r>
            <a:r>
              <a:rPr lang="en-US">
                <a:solidFill>
                  <a:srgbClr val="1C00CF"/>
                </a:solidFill>
                <a:highlight>
                  <a:srgbClr val="FFFFFF"/>
                </a:highlight>
              </a:rPr>
              <a:t>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return</a:t>
            </a:r>
            <a:r>
              <a:rPr lang="en-US">
                <a:highlight>
                  <a:srgbClr val="FFFFFF"/>
                </a:highlight>
              </a:rPr>
              <a:t> </a:t>
            </a:r>
            <a:r>
              <a:rPr lang="en-US">
                <a:solidFill>
                  <a:srgbClr val="1C00CF"/>
                </a:solidFill>
                <a:highlight>
                  <a:srgbClr val="FFFFFF"/>
                </a:highlight>
              </a:rPr>
              <a:t>1</a:t>
            </a:r>
            <a:r>
              <a:rPr lang="en-US">
                <a:highlight>
                  <a:srgbClr val="FFFFFF"/>
                </a:highlight>
              </a:rPr>
              <a:t>/N * Xbar.T.dot(Xbar.dot(w) - y)</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def</a:t>
            </a:r>
            <a:r>
              <a:rPr lang="en-US">
                <a:highlight>
                  <a:srgbClr val="FFFFFF"/>
                </a:highlight>
              </a:rPr>
              <a:t> l(w):</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N = Xbar.shape[</a:t>
            </a:r>
            <a:r>
              <a:rPr lang="en-US">
                <a:solidFill>
                  <a:srgbClr val="1C00CF"/>
                </a:solidFill>
                <a:highlight>
                  <a:srgbClr val="FFFFFF"/>
                </a:highlight>
              </a:rPr>
              <a:t>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return</a:t>
            </a:r>
            <a:r>
              <a:rPr lang="en-US">
                <a:highlight>
                  <a:srgbClr val="FFFFFF"/>
                </a:highlight>
              </a:rPr>
              <a:t> </a:t>
            </a:r>
            <a:r>
              <a:rPr lang="en-US">
                <a:solidFill>
                  <a:srgbClr val="1C00CF"/>
                </a:solidFill>
                <a:highlight>
                  <a:srgbClr val="FFFFFF"/>
                </a:highlight>
              </a:rPr>
              <a:t>.5</a:t>
            </a:r>
            <a:r>
              <a:rPr lang="en-US">
                <a:highlight>
                  <a:srgbClr val="FFFFFF"/>
                </a:highlight>
              </a:rPr>
              <a:t>/N*np.linalg.norm(Xbar.dot(w)-y, </a:t>
            </a:r>
            <a:r>
              <a:rPr lang="en-US">
                <a:solidFill>
                  <a:srgbClr val="1C00CF"/>
                </a:solidFill>
                <a:highlight>
                  <a:srgbClr val="FFFFFF"/>
                </a:highlight>
              </a:rPr>
              <a:t>2</a:t>
            </a:r>
            <a:r>
              <a:rPr lang="en-US">
                <a:highlight>
                  <a:srgbClr val="FFFFFF"/>
                </a:highlight>
              </a:rPr>
              <a:t>)**</a:t>
            </a:r>
            <a:r>
              <a:rPr lang="en-US">
                <a:solidFill>
                  <a:srgbClr val="1C00CF"/>
                </a:solidFill>
                <a:highlight>
                  <a:srgbClr val="FFFFFF"/>
                </a:highlight>
              </a:rPr>
              <a:t>2</a:t>
            </a:r>
            <a:endParaRPr>
              <a:solidFill>
                <a:srgbClr val="1C00CF"/>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def</a:t>
            </a:r>
            <a:r>
              <a:rPr lang="en-US">
                <a:highlight>
                  <a:srgbClr val="FFFFFF"/>
                </a:highlight>
              </a:rPr>
              <a:t> myGradientDescent(w_init, grad, alpha, loop = </a:t>
            </a:r>
            <a:r>
              <a:rPr lang="en-US">
                <a:solidFill>
                  <a:srgbClr val="1C00CF"/>
                </a:solidFill>
                <a:highlight>
                  <a:srgbClr val="FFFFFF"/>
                </a:highlight>
              </a:rPr>
              <a:t>1000</a:t>
            </a:r>
            <a:r>
              <a:rPr lang="en-US">
                <a:highlight>
                  <a:srgbClr val="FFFFFF"/>
                </a:highlight>
              </a:rPr>
              <a:t>, esilon = </a:t>
            </a:r>
            <a:r>
              <a:rPr lang="en-US">
                <a:solidFill>
                  <a:srgbClr val="1C00CF"/>
                </a:solidFill>
                <a:highlight>
                  <a:srgbClr val="FFFFFF"/>
                </a:highlight>
              </a:rPr>
              <a:t>1</a:t>
            </a:r>
            <a:r>
              <a:rPr lang="en-US">
                <a:highlight>
                  <a:srgbClr val="FFFFFF"/>
                </a:highlight>
              </a:rPr>
              <a:t>e</a:t>
            </a:r>
            <a:r>
              <a:rPr lang="en-US">
                <a:solidFill>
                  <a:srgbClr val="1C00CF"/>
                </a:solidFill>
                <a:highlight>
                  <a:srgbClr val="FFFFFF"/>
                </a:highlight>
              </a:rPr>
              <a:t>-4</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w = [w_init]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for</a:t>
            </a:r>
            <a:r>
              <a:rPr lang="en-US">
                <a:highlight>
                  <a:srgbClr val="FFFFFF"/>
                </a:highlight>
              </a:rPr>
              <a:t> i </a:t>
            </a:r>
            <a:r>
              <a:rPr b="1" lang="en-US">
                <a:solidFill>
                  <a:srgbClr val="9B2393"/>
                </a:solidFill>
                <a:highlight>
                  <a:srgbClr val="FFFFFF"/>
                </a:highlight>
              </a:rPr>
              <a:t>in</a:t>
            </a:r>
            <a:r>
              <a:rPr lang="en-US">
                <a:highlight>
                  <a:srgbClr val="FFFFFF"/>
                </a:highlight>
              </a:rPr>
              <a:t> range(loop):</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w_new = w[</a:t>
            </a:r>
            <a:r>
              <a:rPr lang="en-US">
                <a:solidFill>
                  <a:srgbClr val="1C00CF"/>
                </a:solidFill>
                <a:highlight>
                  <a:srgbClr val="FFFFFF"/>
                </a:highlight>
              </a:rPr>
              <a:t>-1</a:t>
            </a:r>
            <a:r>
              <a:rPr lang="en-US">
                <a:highlight>
                  <a:srgbClr val="FFFFFF"/>
                </a:highlight>
              </a:rPr>
              <a:t>] - alpha*grad(w[</a:t>
            </a:r>
            <a:r>
              <a:rPr lang="en-US">
                <a:solidFill>
                  <a:srgbClr val="1C00CF"/>
                </a:solidFill>
                <a:highlight>
                  <a:srgbClr val="FFFFFF"/>
                </a:highlight>
              </a:rPr>
              <a:t>-1</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if</a:t>
            </a:r>
            <a:r>
              <a:rPr lang="en-US">
                <a:highlight>
                  <a:srgbClr val="FFFFFF"/>
                </a:highlight>
              </a:rPr>
              <a:t> np.linalg.norm(grad(w_new))/len(w_new) &lt; esilon:</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break</a:t>
            </a:r>
            <a:endParaRPr b="1">
              <a:solidFill>
                <a:srgbClr val="9B239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w.append(w_new)</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return</a:t>
            </a:r>
            <a:r>
              <a:rPr lang="en-US">
                <a:highlight>
                  <a:srgbClr val="FFFFFF"/>
                </a:highlight>
              </a:rPr>
              <a:t> (w, i)</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if</a:t>
            </a:r>
            <a:r>
              <a:rPr lang="en-US">
                <a:highlight>
                  <a:srgbClr val="FFFFFF"/>
                </a:highlight>
              </a:rPr>
              <a:t> __name__ == </a:t>
            </a:r>
            <a:r>
              <a:rPr lang="en-US">
                <a:solidFill>
                  <a:srgbClr val="1C00CF"/>
                </a:solidFill>
                <a:highlight>
                  <a:srgbClr val="FFFFFF"/>
                </a:highlight>
              </a:rPr>
              <a:t>'__main__'</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i="1" lang="en-US">
                <a:solidFill>
                  <a:srgbClr val="536579"/>
                </a:solidFill>
                <a:highlight>
                  <a:srgbClr val="FFFFFF"/>
                </a:highlight>
              </a:rPr>
              <a:t># dataset</a:t>
            </a:r>
            <a:endParaRPr i="1">
              <a:solidFill>
                <a:srgbClr val="5365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 = np.random.rand(</a:t>
            </a:r>
            <a:r>
              <a:rPr lang="en-US">
                <a:solidFill>
                  <a:srgbClr val="1C00CF"/>
                </a:solidFill>
                <a:highlight>
                  <a:srgbClr val="FFFFFF"/>
                </a:highlight>
              </a:rPr>
              <a:t>1000</a:t>
            </a:r>
            <a:r>
              <a:rPr lang="en-US">
                <a:highlight>
                  <a:srgbClr val="FFFFFF"/>
                </a:highlight>
              </a:rPr>
              <a:t>, </a:t>
            </a:r>
            <a:r>
              <a:rPr lang="en-US">
                <a:solidFill>
                  <a:srgbClr val="1C00CF"/>
                </a:solidFill>
                <a:highlight>
                  <a:srgbClr val="FFFFFF"/>
                </a:highlight>
              </a:rPr>
              <a:t>1</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y = </a:t>
            </a:r>
            <a:r>
              <a:rPr lang="en-US">
                <a:solidFill>
                  <a:srgbClr val="1C00CF"/>
                </a:solidFill>
                <a:highlight>
                  <a:srgbClr val="FFFFFF"/>
                </a:highlight>
              </a:rPr>
              <a:t>4</a:t>
            </a:r>
            <a:r>
              <a:rPr lang="en-US">
                <a:highlight>
                  <a:srgbClr val="FFFFFF"/>
                </a:highlight>
              </a:rPr>
              <a:t> + </a:t>
            </a:r>
            <a:r>
              <a:rPr lang="en-US">
                <a:solidFill>
                  <a:srgbClr val="1C00CF"/>
                </a:solidFill>
                <a:highlight>
                  <a:srgbClr val="FFFFFF"/>
                </a:highlight>
              </a:rPr>
              <a:t>3</a:t>
            </a:r>
            <a:r>
              <a:rPr lang="en-US">
                <a:highlight>
                  <a:srgbClr val="FFFFFF"/>
                </a:highlight>
              </a:rPr>
              <a:t> * X + </a:t>
            </a:r>
            <a:r>
              <a:rPr lang="en-US">
                <a:solidFill>
                  <a:srgbClr val="1C00CF"/>
                </a:solidFill>
                <a:highlight>
                  <a:srgbClr val="FFFFFF"/>
                </a:highlight>
              </a:rPr>
              <a:t>.2</a:t>
            </a:r>
            <a:r>
              <a:rPr lang="en-US">
                <a:highlight>
                  <a:srgbClr val="FFFFFF"/>
                </a:highlight>
              </a:rPr>
              <a:t> * np.random.randn(</a:t>
            </a:r>
            <a:r>
              <a:rPr lang="en-US">
                <a:solidFill>
                  <a:srgbClr val="1C00CF"/>
                </a:solidFill>
                <a:highlight>
                  <a:srgbClr val="FFFFFF"/>
                </a:highlight>
              </a:rPr>
              <a:t>1000</a:t>
            </a:r>
            <a:r>
              <a:rPr lang="en-US">
                <a:highlight>
                  <a:srgbClr val="FFFFFF"/>
                </a:highlight>
              </a:rPr>
              <a:t>, </a:t>
            </a:r>
            <a:r>
              <a:rPr lang="en-US">
                <a:solidFill>
                  <a:srgbClr val="1C00CF"/>
                </a:solidFill>
                <a:highlight>
                  <a:srgbClr val="FFFFFF"/>
                </a:highlight>
              </a:rPr>
              <a:t>1</a:t>
            </a:r>
            <a:r>
              <a:rPr lang="en-US">
                <a:highlight>
                  <a:srgbClr val="FFFFFF"/>
                </a:highlight>
              </a:rPr>
              <a:t>)  </a:t>
            </a:r>
            <a:r>
              <a:rPr i="1" lang="en-US">
                <a:solidFill>
                  <a:srgbClr val="536579"/>
                </a:solidFill>
                <a:highlight>
                  <a:srgbClr val="FFFFFF"/>
                </a:highlight>
              </a:rPr>
              <a:t># noise added</a:t>
            </a:r>
            <a:endParaRPr i="1">
              <a:solidFill>
                <a:srgbClr val="5365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i="1" lang="en-US">
                <a:solidFill>
                  <a:srgbClr val="536579"/>
                </a:solidFill>
                <a:highlight>
                  <a:srgbClr val="FFFFFF"/>
                </a:highlight>
              </a:rPr>
              <a:t># Building Xbar</a:t>
            </a:r>
            <a:endParaRPr i="1">
              <a:solidFill>
                <a:srgbClr val="5365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one = np.ones((X.shape[</a:t>
            </a:r>
            <a:r>
              <a:rPr lang="en-US">
                <a:solidFill>
                  <a:srgbClr val="1C00CF"/>
                </a:solidFill>
                <a:highlight>
                  <a:srgbClr val="FFFFFF"/>
                </a:highlight>
              </a:rPr>
              <a:t>0</a:t>
            </a:r>
            <a:r>
              <a:rPr lang="en-US">
                <a:highlight>
                  <a:srgbClr val="FFFFFF"/>
                </a:highlight>
              </a:rPr>
              <a:t>], </a:t>
            </a:r>
            <a:r>
              <a:rPr lang="en-US">
                <a:solidFill>
                  <a:srgbClr val="1C00CF"/>
                </a:solidFill>
                <a:highlight>
                  <a:srgbClr val="FFFFFF"/>
                </a:highlight>
              </a:rPr>
              <a:t>1</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Xbar = np.concatenate((one, X), axis=</a:t>
            </a:r>
            <a:r>
              <a:rPr lang="en-US">
                <a:solidFill>
                  <a:srgbClr val="1C00CF"/>
                </a:solidFill>
                <a:highlight>
                  <a:srgbClr val="FFFFFF"/>
                </a:highlight>
              </a:rPr>
              <a:t>1</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i="1" lang="en-US">
                <a:solidFill>
                  <a:srgbClr val="536579"/>
                </a:solidFill>
                <a:highlight>
                  <a:srgbClr val="FFFFFF"/>
                </a:highlight>
              </a:rPr>
              <a:t># Gradient descent</a:t>
            </a:r>
            <a:endParaRPr i="1">
              <a:solidFill>
                <a:srgbClr val="5365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w_init = np.array([[</a:t>
            </a:r>
            <a:r>
              <a:rPr lang="en-US">
                <a:solidFill>
                  <a:srgbClr val="1C00CF"/>
                </a:solidFill>
                <a:highlight>
                  <a:srgbClr val="FFFFFF"/>
                </a:highlight>
              </a:rPr>
              <a:t>2</a:t>
            </a:r>
            <a:r>
              <a:rPr lang="en-US">
                <a:highlight>
                  <a:srgbClr val="FFFFFF"/>
                </a:highlight>
              </a:rPr>
              <a:t>], [</a:t>
            </a:r>
            <a:r>
              <a:rPr lang="en-US">
                <a:solidFill>
                  <a:srgbClr val="1C00CF"/>
                </a:solidFill>
                <a:highlight>
                  <a:srgbClr val="FFFFFF"/>
                </a:highlight>
              </a:rPr>
              <a:t>1</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(w1, it1) = myGradientDescent(w_init, grad, </a:t>
            </a:r>
            <a:r>
              <a:rPr lang="en-US">
                <a:solidFill>
                  <a:srgbClr val="1C00CF"/>
                </a:solidFill>
                <a:highlight>
                  <a:srgbClr val="FFFFFF"/>
                </a:highlight>
              </a:rPr>
              <a:t>1</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print</a:t>
            </a:r>
            <a:r>
              <a:rPr lang="en-US">
                <a:highlight>
                  <a:srgbClr val="FFFFFF"/>
                </a:highlight>
              </a:rPr>
              <a:t>(</a:t>
            </a:r>
            <a:r>
              <a:rPr lang="en-US">
                <a:solidFill>
                  <a:srgbClr val="1C00CF"/>
                </a:solidFill>
                <a:highlight>
                  <a:srgbClr val="FFFFFF"/>
                </a:highlight>
              </a:rPr>
              <a:t>' Phương pháp GradientDescent: w = '</a:t>
            </a:r>
            <a:r>
              <a:rPr lang="en-US">
                <a:highlight>
                  <a:srgbClr val="FFFFFF"/>
                </a:highlight>
              </a:rPr>
              <a:t>, w1[</a:t>
            </a:r>
            <a:r>
              <a:rPr lang="en-US">
                <a:solidFill>
                  <a:srgbClr val="1C00CF"/>
                </a:solidFill>
                <a:highlight>
                  <a:srgbClr val="FFFFFF"/>
                </a:highlight>
              </a:rPr>
              <a:t>-1</a:t>
            </a:r>
            <a:r>
              <a:rPr lang="en-US">
                <a:highlight>
                  <a:srgbClr val="FFFFFF"/>
                </a:highlight>
              </a:rPr>
              <a:t>].T, </a:t>
            </a:r>
            <a:r>
              <a:rPr lang="en-US">
                <a:solidFill>
                  <a:srgbClr val="1C00CF"/>
                </a:solidFill>
                <a:highlight>
                  <a:srgbClr val="FFFFFF"/>
                </a:highlight>
              </a:rPr>
              <a:t>',\n after %d iterations.'</a:t>
            </a:r>
            <a:r>
              <a:rPr lang="en-US">
                <a:highlight>
                  <a:srgbClr val="FFFFFF"/>
                </a:highlight>
              </a:rPr>
              <a:t> %(it1</a:t>
            </a:r>
            <a:r>
              <a:rPr lang="en-US">
                <a:solidFill>
                  <a:srgbClr val="1C00CF"/>
                </a:solidFill>
                <a:highlight>
                  <a:srgbClr val="FFFFFF"/>
                </a:highlight>
              </a:rPr>
              <a:t>+1</a:t>
            </a:r>
            <a:r>
              <a:rPr lang="en-US">
                <a:highlight>
                  <a:srgbClr val="FFFFFF"/>
                </a:highlight>
              </a:rPr>
              <a:t>),</a:t>
            </a:r>
            <a:r>
              <a:rPr lang="en-US">
                <a:solidFill>
                  <a:srgbClr val="1C00CF"/>
                </a:solidFill>
                <a:highlight>
                  <a:srgbClr val="FFFFFF"/>
                </a:highlight>
              </a:rPr>
              <a:t>',\n l = %f '</a:t>
            </a:r>
            <a:r>
              <a:rPr lang="en-US">
                <a:highlight>
                  <a:srgbClr val="FFFFFF"/>
                </a:highlight>
              </a:rPr>
              <a:t> % l(w1[</a:t>
            </a:r>
            <a:r>
              <a:rPr lang="en-US">
                <a:solidFill>
                  <a:srgbClr val="1C00CF"/>
                </a:solidFill>
                <a:highlight>
                  <a:srgbClr val="FFFFFF"/>
                </a:highlight>
              </a:rPr>
              <a:t>-1</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i="1" lang="en-US">
                <a:solidFill>
                  <a:srgbClr val="536579"/>
                </a:solidFill>
                <a:highlight>
                  <a:srgbClr val="FFFFFF"/>
                </a:highlight>
              </a:rPr>
              <a:t># Linear regression</a:t>
            </a:r>
            <a:endParaRPr i="1">
              <a:solidFill>
                <a:srgbClr val="5365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 = np.dot(Xbar.T, Xbar)</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b = np.dot(Xbar.T, y)</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w_lr = np.dot(np.linalg.pinv(A), b)</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print</a:t>
            </a:r>
            <a:r>
              <a:rPr lang="en-US">
                <a:highlight>
                  <a:srgbClr val="FFFFFF"/>
                </a:highlight>
              </a:rPr>
              <a:t>(</a:t>
            </a:r>
            <a:r>
              <a:rPr lang="en-US">
                <a:solidFill>
                  <a:srgbClr val="1C00CF"/>
                </a:solidFill>
                <a:highlight>
                  <a:srgbClr val="FFFFFF"/>
                </a:highlight>
              </a:rPr>
              <a:t>'Phuong phap nghich dao: w = '</a:t>
            </a:r>
            <a:r>
              <a:rPr lang="en-US">
                <a:highlight>
                  <a:srgbClr val="FFFFFF"/>
                </a:highlight>
              </a:rPr>
              <a:t>, w_lr.T)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i="1" lang="en-US">
                <a:solidFill>
                  <a:srgbClr val="536579"/>
                </a:solidFill>
                <a:highlight>
                  <a:srgbClr val="FFFFFF"/>
                </a:highlight>
              </a:rPr>
              <a:t># Display result</a:t>
            </a:r>
            <a:endParaRPr i="1">
              <a:solidFill>
                <a:srgbClr val="5365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w = w_lr</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w_0 = w[</a:t>
            </a:r>
            <a:r>
              <a:rPr lang="en-US">
                <a:solidFill>
                  <a:srgbClr val="1C00CF"/>
                </a:solidFill>
                <a:highlight>
                  <a:srgbClr val="FFFFFF"/>
                </a:highlight>
              </a:rPr>
              <a:t>0</a:t>
            </a:r>
            <a:r>
              <a:rPr lang="en-US">
                <a:highlight>
                  <a:srgbClr val="FFFFFF"/>
                </a:highlight>
              </a:rPr>
              <a:t>][</a:t>
            </a:r>
            <a:r>
              <a:rPr lang="en-US">
                <a:solidFill>
                  <a:srgbClr val="1C00CF"/>
                </a:solidFill>
                <a:highlight>
                  <a:srgbClr val="FFFFFF"/>
                </a:highlight>
              </a:rPr>
              <a:t>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w_1 = w[</a:t>
            </a:r>
            <a:r>
              <a:rPr lang="en-US">
                <a:solidFill>
                  <a:srgbClr val="1C00CF"/>
                </a:solidFill>
                <a:highlight>
                  <a:srgbClr val="FFFFFF"/>
                </a:highlight>
              </a:rPr>
              <a:t>1</a:t>
            </a:r>
            <a:r>
              <a:rPr lang="en-US">
                <a:highlight>
                  <a:srgbClr val="FFFFFF"/>
                </a:highlight>
              </a:rPr>
              <a:t>][</a:t>
            </a:r>
            <a:r>
              <a:rPr lang="en-US">
                <a:solidFill>
                  <a:srgbClr val="1C00CF"/>
                </a:solidFill>
                <a:highlight>
                  <a:srgbClr val="FFFFFF"/>
                </a:highlight>
              </a:rPr>
              <a:t>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x0 = np.linspace(</a:t>
            </a:r>
            <a:r>
              <a:rPr lang="en-US">
                <a:solidFill>
                  <a:srgbClr val="1C00CF"/>
                </a:solidFill>
                <a:highlight>
                  <a:srgbClr val="FFFFFF"/>
                </a:highlight>
              </a:rPr>
              <a:t>0</a:t>
            </a:r>
            <a:r>
              <a:rPr lang="en-US">
                <a:highlight>
                  <a:srgbClr val="FFFFFF"/>
                </a:highlight>
              </a:rPr>
              <a:t>, </a:t>
            </a:r>
            <a:r>
              <a:rPr lang="en-US">
                <a:solidFill>
                  <a:srgbClr val="1C00CF"/>
                </a:solidFill>
                <a:highlight>
                  <a:srgbClr val="FFFFFF"/>
                </a:highlight>
              </a:rPr>
              <a:t>1</a:t>
            </a:r>
            <a:r>
              <a:rPr lang="en-US">
                <a:highlight>
                  <a:srgbClr val="FFFFFF"/>
                </a:highlight>
              </a:rPr>
              <a:t>, </a:t>
            </a:r>
            <a:r>
              <a:rPr lang="en-US">
                <a:solidFill>
                  <a:srgbClr val="1C00CF"/>
                </a:solidFill>
                <a:highlight>
                  <a:srgbClr val="FFFFFF"/>
                </a:highlight>
              </a:rPr>
              <a:t>2</a:t>
            </a:r>
            <a:r>
              <a:rPr lang="en-US">
                <a:highlight>
                  <a:srgbClr val="FFFFFF"/>
                </a:highlight>
              </a:rPr>
              <a:t>, endpoint=True)</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y0 = w_0 + w_1 * x0</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i="1" lang="en-US">
                <a:solidFill>
                  <a:srgbClr val="536579"/>
                </a:solidFill>
                <a:highlight>
                  <a:srgbClr val="FFFFFF"/>
                </a:highlight>
              </a:rPr>
              <a:t># Draw the fitting line</a:t>
            </a:r>
            <a:endParaRPr i="1">
              <a:solidFill>
                <a:srgbClr val="5365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plt.plot(X.T, y.T, </a:t>
            </a:r>
            <a:r>
              <a:rPr lang="en-US">
                <a:solidFill>
                  <a:srgbClr val="1C00CF"/>
                </a:solidFill>
                <a:highlight>
                  <a:srgbClr val="FFFFFF"/>
                </a:highlight>
              </a:rPr>
              <a:t>'b.'</a:t>
            </a:r>
            <a:r>
              <a:rPr lang="en-US">
                <a:highlight>
                  <a:srgbClr val="FFFFFF"/>
                </a:highlight>
              </a:rPr>
              <a:t>)  </a:t>
            </a:r>
            <a:r>
              <a:rPr i="1" lang="en-US">
                <a:solidFill>
                  <a:srgbClr val="536579"/>
                </a:solidFill>
                <a:highlight>
                  <a:srgbClr val="FFFFFF"/>
                </a:highlight>
              </a:rPr>
              <a:t># data</a:t>
            </a:r>
            <a:endParaRPr i="1">
              <a:solidFill>
                <a:srgbClr val="5365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plt.plot(x0, y0, </a:t>
            </a:r>
            <a:r>
              <a:rPr lang="en-US">
                <a:solidFill>
                  <a:srgbClr val="1C00CF"/>
                </a:solidFill>
                <a:highlight>
                  <a:srgbClr val="FFFFFF"/>
                </a:highlight>
              </a:rPr>
              <a:t>'y'</a:t>
            </a:r>
            <a:r>
              <a:rPr lang="en-US">
                <a:highlight>
                  <a:srgbClr val="FFFFFF"/>
                </a:highlight>
              </a:rPr>
              <a:t>, linewidth=</a:t>
            </a:r>
            <a:r>
              <a:rPr lang="en-US">
                <a:solidFill>
                  <a:srgbClr val="1C00CF"/>
                </a:solidFill>
                <a:highlight>
                  <a:srgbClr val="FFFFFF"/>
                </a:highlight>
              </a:rPr>
              <a:t>2</a:t>
            </a:r>
            <a:r>
              <a:rPr lang="en-US">
                <a:highlight>
                  <a:srgbClr val="FFFFFF"/>
                </a:highlight>
              </a:rPr>
              <a:t>)  </a:t>
            </a:r>
            <a:r>
              <a:rPr i="1" lang="en-US">
                <a:solidFill>
                  <a:srgbClr val="536579"/>
                </a:solidFill>
                <a:highlight>
                  <a:srgbClr val="FFFFFF"/>
                </a:highlight>
              </a:rPr>
              <a:t># the fitting line</a:t>
            </a:r>
            <a:endParaRPr i="1">
              <a:solidFill>
                <a:srgbClr val="5365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plt.axis([</a:t>
            </a:r>
            <a:r>
              <a:rPr lang="en-US">
                <a:solidFill>
                  <a:srgbClr val="1C00CF"/>
                </a:solidFill>
                <a:highlight>
                  <a:srgbClr val="FFFFFF"/>
                </a:highlight>
              </a:rPr>
              <a:t>0</a:t>
            </a:r>
            <a:r>
              <a:rPr lang="en-US">
                <a:highlight>
                  <a:srgbClr val="FFFFFF"/>
                </a:highlight>
              </a:rPr>
              <a:t>, </a:t>
            </a:r>
            <a:r>
              <a:rPr lang="en-US">
                <a:solidFill>
                  <a:srgbClr val="1C00CF"/>
                </a:solidFill>
                <a:highlight>
                  <a:srgbClr val="FFFFFF"/>
                </a:highlight>
              </a:rPr>
              <a:t>1</a:t>
            </a:r>
            <a:r>
              <a:rPr lang="en-US">
                <a:highlight>
                  <a:srgbClr val="FFFFFF"/>
                </a:highlight>
              </a:rPr>
              <a:t>, </a:t>
            </a:r>
            <a:r>
              <a:rPr lang="en-US">
                <a:solidFill>
                  <a:srgbClr val="1C00CF"/>
                </a:solidFill>
                <a:highlight>
                  <a:srgbClr val="FFFFFF"/>
                </a:highlight>
              </a:rPr>
              <a:t>0</a:t>
            </a:r>
            <a:r>
              <a:rPr lang="en-US">
                <a:highlight>
                  <a:srgbClr val="FFFFFF"/>
                </a:highlight>
              </a:rPr>
              <a:t>, </a:t>
            </a:r>
            <a:r>
              <a:rPr lang="en-US">
                <a:solidFill>
                  <a:srgbClr val="1C00CF"/>
                </a:solidFill>
                <a:highlight>
                  <a:srgbClr val="FFFFFF"/>
                </a:highlight>
              </a:rPr>
              <a:t>10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plt.show()</a:t>
            </a:r>
            <a:endParaRPr>
              <a:highlight>
                <a:srgbClr val="FFFFFF"/>
              </a:highlight>
            </a:endParaRPr>
          </a:p>
          <a:p>
            <a:pPr indent="0" lvl="0" marL="0" rtl="0" algn="l">
              <a:spcBef>
                <a:spcPts val="0"/>
              </a:spcBef>
              <a:spcAft>
                <a:spcPts val="0"/>
              </a:spcAft>
              <a:buNone/>
            </a:pPr>
            <a:r>
              <a:t/>
            </a:r>
            <a:endParaRPr/>
          </a:p>
        </p:txBody>
      </p:sp>
      <p:sp>
        <p:nvSpPr>
          <p:cNvPr id="146" name="Google Shape;146;ge6800b9ec9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83461e3f5_0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b83461e3f5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b83461e3f5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743f7840f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743f7840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e743f7840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6800b9ec9_0_10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6800b9ec9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Nabra cua Theta</a:t>
            </a:r>
            <a:endParaRPr/>
          </a:p>
          <a:p>
            <a:pPr indent="0" lvl="0" marL="0" rtl="0" algn="l">
              <a:spcBef>
                <a:spcPts val="0"/>
              </a:spcBef>
              <a:spcAft>
                <a:spcPts val="0"/>
              </a:spcAft>
              <a:buNone/>
            </a:pPr>
            <a:r>
              <a:rPr lang="en-US"/>
              <a:t>n x N, N x n n x1 </a:t>
            </a:r>
            <a:endParaRPr/>
          </a:p>
        </p:txBody>
      </p:sp>
      <p:sp>
        <p:nvSpPr>
          <p:cNvPr id="170" name="Google Shape;170;ge6800b9ec9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71a628a75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71a628a75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457200" rtl="0" algn="l">
              <a:lnSpc>
                <a:spcPct val="130000"/>
              </a:lnSpc>
              <a:spcBef>
                <a:spcPts val="600"/>
              </a:spcBef>
              <a:spcAft>
                <a:spcPts val="0"/>
              </a:spcAft>
              <a:buNone/>
            </a:pPr>
            <a:r>
              <a:t/>
            </a:r>
            <a:endParaRPr sz="1600">
              <a:latin typeface="Comfortaa"/>
              <a:ea typeface="Comfortaa"/>
              <a:cs typeface="Comfortaa"/>
              <a:sym typeface="Comfortaa"/>
            </a:endParaRPr>
          </a:p>
          <a:p>
            <a:pPr indent="0" lvl="0" marL="0" rtl="0" algn="l">
              <a:spcBef>
                <a:spcPts val="0"/>
              </a:spcBef>
              <a:spcAft>
                <a:spcPts val="0"/>
              </a:spcAft>
              <a:buNone/>
            </a:pPr>
            <a:r>
              <a:rPr lang="en-US"/>
              <a:t>Beta —&gt; momentum</a:t>
            </a:r>
            <a:endParaRPr/>
          </a:p>
          <a:p>
            <a:pPr indent="0" lvl="0" marL="0" rtl="0" algn="l">
              <a:spcBef>
                <a:spcPts val="0"/>
              </a:spcBef>
              <a:spcAft>
                <a:spcPts val="0"/>
              </a:spcAft>
              <a:buNone/>
            </a:pPr>
            <a:r>
              <a:rPr lang="en-US" sz="1050">
                <a:solidFill>
                  <a:srgbClr val="526484"/>
                </a:solidFill>
                <a:highlight>
                  <a:srgbClr val="FFFFFF"/>
                </a:highlight>
                <a:latin typeface="Roboto"/>
                <a:ea typeface="Roboto"/>
                <a:cs typeface="Roboto"/>
                <a:sym typeface="Roboto"/>
              </a:rPr>
              <a:t>chúng ta sử dụng 2 biến điều chỉnh: gradient và momentum. Gradient là đạo hàm của hàm mục tiêu theo từng tham số, còn momentum là một hệ số dùng để lưu giữ thông tin về hướng đi trước đó.</a:t>
            </a:r>
            <a:endParaRPr/>
          </a:p>
        </p:txBody>
      </p:sp>
      <p:sp>
        <p:nvSpPr>
          <p:cNvPr id="178" name="Google Shape;178;ge71a628a75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71a628a75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71a628a75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import</a:t>
            </a:r>
            <a:r>
              <a:rPr lang="en-US">
                <a:highlight>
                  <a:srgbClr val="FFFFFF"/>
                </a:highlight>
              </a:rPr>
              <a:t> numpy </a:t>
            </a:r>
            <a:r>
              <a:rPr b="1" lang="en-US">
                <a:solidFill>
                  <a:srgbClr val="9B2393"/>
                </a:solidFill>
                <a:highlight>
                  <a:srgbClr val="FFFFFF"/>
                </a:highlight>
              </a:rPr>
              <a:t>as</a:t>
            </a:r>
            <a:r>
              <a:rPr lang="en-US">
                <a:highlight>
                  <a:srgbClr val="FFFFFF"/>
                </a:highlight>
              </a:rPr>
              <a:t> np</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import</a:t>
            </a:r>
            <a:r>
              <a:rPr lang="en-US">
                <a:highlight>
                  <a:srgbClr val="FFFFFF"/>
                </a:highlight>
              </a:rPr>
              <a:t> matplotlib.pyplot </a:t>
            </a:r>
            <a:r>
              <a:rPr b="1" lang="en-US">
                <a:solidFill>
                  <a:srgbClr val="9B2393"/>
                </a:solidFill>
                <a:highlight>
                  <a:srgbClr val="FFFFFF"/>
                </a:highlight>
              </a:rPr>
              <a:t>as</a:t>
            </a:r>
            <a:r>
              <a:rPr lang="en-US">
                <a:highlight>
                  <a:srgbClr val="FFFFFF"/>
                </a:highlight>
              </a:rPr>
              <a:t> plt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def</a:t>
            </a:r>
            <a:r>
              <a:rPr lang="en-US">
                <a:highlight>
                  <a:srgbClr val="FFFFFF"/>
                </a:highlight>
              </a:rPr>
              <a:t> grad(x):</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return</a:t>
            </a:r>
            <a:r>
              <a:rPr lang="en-US">
                <a:highlight>
                  <a:srgbClr val="FFFFFF"/>
                </a:highlight>
              </a:rPr>
              <a:t> </a:t>
            </a:r>
            <a:r>
              <a:rPr lang="en-US">
                <a:solidFill>
                  <a:srgbClr val="1C00CF"/>
                </a:solidFill>
                <a:highlight>
                  <a:srgbClr val="FFFFFF"/>
                </a:highlight>
              </a:rPr>
              <a:t>2</a:t>
            </a:r>
            <a:r>
              <a:rPr lang="en-US">
                <a:highlight>
                  <a:srgbClr val="FFFFFF"/>
                </a:highlight>
              </a:rPr>
              <a:t>*x+ </a:t>
            </a:r>
            <a:r>
              <a:rPr lang="en-US">
                <a:solidFill>
                  <a:srgbClr val="1C00CF"/>
                </a:solidFill>
                <a:highlight>
                  <a:srgbClr val="FFFFFF"/>
                </a:highlight>
              </a:rPr>
              <a:t>10</a:t>
            </a:r>
            <a:r>
              <a:rPr lang="en-US">
                <a:highlight>
                  <a:srgbClr val="FFFFFF"/>
                </a:highlight>
              </a:rPr>
              <a:t>*np.cos(x)</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def</a:t>
            </a:r>
            <a:r>
              <a:rPr lang="en-US">
                <a:highlight>
                  <a:srgbClr val="FFFFFF"/>
                </a:highlight>
              </a:rPr>
              <a:t> cost(x):</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return</a:t>
            </a:r>
            <a:r>
              <a:rPr lang="en-US">
                <a:highlight>
                  <a:srgbClr val="FFFFFF"/>
                </a:highlight>
              </a:rPr>
              <a:t> x**</a:t>
            </a:r>
            <a:r>
              <a:rPr lang="en-US">
                <a:solidFill>
                  <a:srgbClr val="1C00CF"/>
                </a:solidFill>
                <a:highlight>
                  <a:srgbClr val="FFFFFF"/>
                </a:highlight>
              </a:rPr>
              <a:t>2</a:t>
            </a:r>
            <a:r>
              <a:rPr lang="en-US">
                <a:highlight>
                  <a:srgbClr val="FFFFFF"/>
                </a:highlight>
              </a:rPr>
              <a:t> + </a:t>
            </a:r>
            <a:r>
              <a:rPr lang="en-US">
                <a:solidFill>
                  <a:srgbClr val="1C00CF"/>
                </a:solidFill>
                <a:highlight>
                  <a:srgbClr val="FFFFFF"/>
                </a:highlight>
              </a:rPr>
              <a:t>10</a:t>
            </a:r>
            <a:r>
              <a:rPr lang="en-US">
                <a:highlight>
                  <a:srgbClr val="FFFFFF"/>
                </a:highlight>
              </a:rPr>
              <a:t>*np.sin(x)</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i="1" lang="en-US">
                <a:solidFill>
                  <a:srgbClr val="536579"/>
                </a:solidFill>
                <a:highlight>
                  <a:srgbClr val="FFFFFF"/>
                </a:highlight>
              </a:rPr>
              <a:t># check convergence</a:t>
            </a:r>
            <a:endParaRPr i="1">
              <a:solidFill>
                <a:srgbClr val="5365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def</a:t>
            </a:r>
            <a:r>
              <a:rPr lang="en-US">
                <a:highlight>
                  <a:srgbClr val="FFFFFF"/>
                </a:highlight>
              </a:rPr>
              <a:t> has_converged(theta_new, grad):</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return</a:t>
            </a:r>
            <a:r>
              <a:rPr lang="en-US">
                <a:highlight>
                  <a:srgbClr val="FFFFFF"/>
                </a:highlight>
              </a:rPr>
              <a:t> np.linalg.norm(grad(theta_new))/len(theta_new) &lt; </a:t>
            </a:r>
            <a:r>
              <a:rPr lang="en-US">
                <a:solidFill>
                  <a:srgbClr val="1C00CF"/>
                </a:solidFill>
                <a:highlight>
                  <a:srgbClr val="FFFFFF"/>
                </a:highlight>
              </a:rPr>
              <a:t>0.001</a:t>
            </a:r>
            <a:endParaRPr>
              <a:solidFill>
                <a:srgbClr val="1C00CF"/>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def</a:t>
            </a:r>
            <a:r>
              <a:rPr lang="en-US">
                <a:highlight>
                  <a:srgbClr val="FFFFFF"/>
                </a:highlight>
              </a:rPr>
              <a:t> GD_momentum(theta_init, alpha=</a:t>
            </a:r>
            <a:r>
              <a:rPr lang="en-US">
                <a:solidFill>
                  <a:srgbClr val="1C00CF"/>
                </a:solidFill>
                <a:highlight>
                  <a:srgbClr val="FFFFFF"/>
                </a:highlight>
              </a:rPr>
              <a:t>0.1</a:t>
            </a:r>
            <a:r>
              <a:rPr lang="en-US">
                <a:highlight>
                  <a:srgbClr val="FFFFFF"/>
                </a:highlight>
              </a:rPr>
              <a:t>, beta=</a:t>
            </a:r>
            <a:r>
              <a:rPr lang="en-US">
                <a:solidFill>
                  <a:srgbClr val="1C00CF"/>
                </a:solidFill>
                <a:highlight>
                  <a:srgbClr val="FFFFFF"/>
                </a:highlight>
              </a:rPr>
              <a:t>0.9</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theta = [theta_init]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v_old = np.zeros_like(theta_init)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for</a:t>
            </a:r>
            <a:r>
              <a:rPr lang="en-US">
                <a:highlight>
                  <a:srgbClr val="FFFFFF"/>
                </a:highlight>
              </a:rPr>
              <a:t> it </a:t>
            </a:r>
            <a:r>
              <a:rPr b="1" lang="en-US">
                <a:solidFill>
                  <a:srgbClr val="9B2393"/>
                </a:solidFill>
                <a:highlight>
                  <a:srgbClr val="FFFFFF"/>
                </a:highlight>
              </a:rPr>
              <a:t>in</a:t>
            </a:r>
            <a:r>
              <a:rPr lang="en-US">
                <a:highlight>
                  <a:srgbClr val="FFFFFF"/>
                </a:highlight>
              </a:rPr>
              <a:t> range(</a:t>
            </a:r>
            <a:r>
              <a:rPr lang="en-US">
                <a:solidFill>
                  <a:srgbClr val="1C00CF"/>
                </a:solidFill>
                <a:highlight>
                  <a:srgbClr val="FFFFFF"/>
                </a:highlight>
              </a:rPr>
              <a:t>1000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v_new = beta*v_old + alpha*grad(theta[</a:t>
            </a:r>
            <a:r>
              <a:rPr lang="en-US">
                <a:solidFill>
                  <a:srgbClr val="1C00CF"/>
                </a:solidFill>
                <a:highlight>
                  <a:srgbClr val="FFFFFF"/>
                </a:highlight>
              </a:rPr>
              <a:t>-1</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theta_new = theta[</a:t>
            </a:r>
            <a:r>
              <a:rPr lang="en-US">
                <a:solidFill>
                  <a:srgbClr val="1C00CF"/>
                </a:solidFill>
                <a:highlight>
                  <a:srgbClr val="FFFFFF"/>
                </a:highlight>
              </a:rPr>
              <a:t>-1</a:t>
            </a:r>
            <a:r>
              <a:rPr lang="en-US">
                <a:highlight>
                  <a:srgbClr val="FFFFFF"/>
                </a:highlight>
              </a:rPr>
              <a:t>] - v_new</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theta.append(theta_new)</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v_old = v_new</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return</a:t>
            </a:r>
            <a:r>
              <a:rPr lang="en-US">
                <a:highlight>
                  <a:srgbClr val="FFFFFF"/>
                </a:highlight>
              </a:rPr>
              <a:t> (theta,it)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def</a:t>
            </a:r>
            <a:r>
              <a:rPr lang="en-US">
                <a:highlight>
                  <a:srgbClr val="FFFFFF"/>
                </a:highlight>
              </a:rPr>
              <a:t> myGD1(x0,alpha=</a:t>
            </a:r>
            <a:r>
              <a:rPr lang="en-US">
                <a:solidFill>
                  <a:srgbClr val="1C00CF"/>
                </a:solidFill>
                <a:highlight>
                  <a:srgbClr val="FFFFFF"/>
                </a:highlight>
              </a:rPr>
              <a:t>0.1</a:t>
            </a:r>
            <a:r>
              <a:rPr lang="en-US">
                <a:highlight>
                  <a:srgbClr val="FFFFFF"/>
                </a:highlight>
              </a:rPr>
              <a:t>, gra = </a:t>
            </a:r>
            <a:r>
              <a:rPr lang="en-US">
                <a:solidFill>
                  <a:srgbClr val="1C00CF"/>
                </a:solidFill>
                <a:highlight>
                  <a:srgbClr val="FFFFFF"/>
                </a:highlight>
              </a:rPr>
              <a:t>1e-3</a:t>
            </a:r>
            <a:r>
              <a:rPr lang="en-US">
                <a:highlight>
                  <a:srgbClr val="FFFFFF"/>
                </a:highlight>
              </a:rPr>
              <a:t>, loop = </a:t>
            </a:r>
            <a:r>
              <a:rPr lang="en-US">
                <a:solidFill>
                  <a:srgbClr val="1C00CF"/>
                </a:solidFill>
                <a:highlight>
                  <a:srgbClr val="FFFFFF"/>
                </a:highlight>
              </a:rPr>
              <a:t>1000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 = [x0]</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for</a:t>
            </a:r>
            <a:r>
              <a:rPr lang="en-US">
                <a:highlight>
                  <a:srgbClr val="FFFFFF"/>
                </a:highlight>
              </a:rPr>
              <a:t> it </a:t>
            </a:r>
            <a:r>
              <a:rPr b="1" lang="en-US">
                <a:solidFill>
                  <a:srgbClr val="9B2393"/>
                </a:solidFill>
                <a:highlight>
                  <a:srgbClr val="FFFFFF"/>
                </a:highlight>
              </a:rPr>
              <a:t>in</a:t>
            </a:r>
            <a:r>
              <a:rPr lang="en-US">
                <a:highlight>
                  <a:srgbClr val="FFFFFF"/>
                </a:highlight>
              </a:rPr>
              <a:t> range(loop):</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x_new = x[</a:t>
            </a:r>
            <a:r>
              <a:rPr lang="en-US">
                <a:solidFill>
                  <a:srgbClr val="1C00CF"/>
                </a:solidFill>
                <a:highlight>
                  <a:srgbClr val="FFFFFF"/>
                </a:highlight>
              </a:rPr>
              <a:t>-1</a:t>
            </a:r>
            <a:r>
              <a:rPr lang="en-US">
                <a:highlight>
                  <a:srgbClr val="FFFFFF"/>
                </a:highlight>
              </a:rPr>
              <a:t>] - alpha*grad(x[</a:t>
            </a:r>
            <a:r>
              <a:rPr lang="en-US">
                <a:solidFill>
                  <a:srgbClr val="1C00CF"/>
                </a:solidFill>
                <a:highlight>
                  <a:srgbClr val="FFFFFF"/>
                </a:highlight>
              </a:rPr>
              <a:t>-1</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if</a:t>
            </a:r>
            <a:r>
              <a:rPr lang="en-US">
                <a:highlight>
                  <a:srgbClr val="FFFFFF"/>
                </a:highlight>
              </a:rPr>
              <a:t> abs(grad(x_new)) &lt; gra:</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break</a:t>
            </a:r>
            <a:endParaRPr b="1">
              <a:solidFill>
                <a:srgbClr val="9B239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x.append(x_new)</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return</a:t>
            </a:r>
            <a:r>
              <a:rPr lang="en-US">
                <a:highlight>
                  <a:srgbClr val="FFFFFF"/>
                </a:highlight>
              </a:rPr>
              <a:t> (x, it)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if</a:t>
            </a:r>
            <a:r>
              <a:rPr lang="en-US">
                <a:highlight>
                  <a:srgbClr val="FFFFFF"/>
                </a:highlight>
              </a:rPr>
              <a:t> __name__ == </a:t>
            </a:r>
            <a:r>
              <a:rPr lang="en-US">
                <a:solidFill>
                  <a:srgbClr val="1C00CF"/>
                </a:solidFill>
                <a:highlight>
                  <a:srgbClr val="FFFFFF"/>
                </a:highlight>
              </a:rPr>
              <a:t>'__main__'</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print</a:t>
            </a:r>
            <a:r>
              <a:rPr lang="en-US">
                <a:highlight>
                  <a:srgbClr val="FFFFFF"/>
                </a:highlight>
              </a:rPr>
              <a:t>(</a:t>
            </a:r>
            <a:r>
              <a:rPr lang="en-US">
                <a:solidFill>
                  <a:srgbClr val="C41A16"/>
                </a:solidFill>
                <a:highlight>
                  <a:srgbClr val="FFFFFF"/>
                </a:highlight>
              </a:rPr>
              <a:t>"OK"</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(x3, it3) = myGD1(</a:t>
            </a:r>
            <a:r>
              <a:rPr lang="en-US">
                <a:solidFill>
                  <a:srgbClr val="1C00CF"/>
                </a:solidFill>
                <a:highlight>
                  <a:srgbClr val="FFFFFF"/>
                </a:highlight>
              </a:rPr>
              <a:t>5</a:t>
            </a:r>
            <a:r>
              <a:rPr lang="en-US">
                <a:highlight>
                  <a:srgbClr val="FFFFFF"/>
                </a:highlight>
              </a:rPr>
              <a:t>,</a:t>
            </a:r>
            <a:r>
              <a:rPr lang="en-US">
                <a:solidFill>
                  <a:srgbClr val="1C00CF"/>
                </a:solidFill>
                <a:highlight>
                  <a:srgbClr val="FFFFFF"/>
                </a:highlight>
              </a:rPr>
              <a:t>0.1</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print</a:t>
            </a:r>
            <a:r>
              <a:rPr lang="en-US">
                <a:highlight>
                  <a:srgbClr val="FFFFFF"/>
                </a:highlight>
              </a:rPr>
              <a:t>(</a:t>
            </a:r>
            <a:r>
              <a:rPr lang="en-US">
                <a:solidFill>
                  <a:srgbClr val="1C00CF"/>
                </a:solidFill>
                <a:highlight>
                  <a:srgbClr val="FFFFFF"/>
                </a:highlight>
              </a:rPr>
              <a:t>'GD_Solution x3 = %f, cost = %f, obtained after %d iterations'</a:t>
            </a:r>
            <a:r>
              <a:rPr lang="en-US">
                <a:highlight>
                  <a:srgbClr val="FFFFFF"/>
                </a:highlight>
              </a:rPr>
              <a:t>%(x3[</a:t>
            </a:r>
            <a:r>
              <a:rPr lang="en-US">
                <a:solidFill>
                  <a:srgbClr val="1C00CF"/>
                </a:solidFill>
                <a:highlight>
                  <a:srgbClr val="FFFFFF"/>
                </a:highlight>
              </a:rPr>
              <a:t>-1</a:t>
            </a:r>
            <a:r>
              <a:rPr lang="en-US">
                <a:highlight>
                  <a:srgbClr val="FFFFFF"/>
                </a:highlight>
              </a:rPr>
              <a:t>], cost(x3[</a:t>
            </a:r>
            <a:r>
              <a:rPr lang="en-US">
                <a:solidFill>
                  <a:srgbClr val="1C00CF"/>
                </a:solidFill>
                <a:highlight>
                  <a:srgbClr val="FFFFFF"/>
                </a:highlight>
              </a:rPr>
              <a:t>-1</a:t>
            </a:r>
            <a:r>
              <a:rPr lang="en-US">
                <a:highlight>
                  <a:srgbClr val="FFFFFF"/>
                </a:highlight>
              </a:rPr>
              <a:t>]), it3))</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(x1, it1) = GD_momentum(</a:t>
            </a:r>
            <a:r>
              <a:rPr lang="en-US">
                <a:solidFill>
                  <a:srgbClr val="1C00CF"/>
                </a:solidFill>
                <a:highlight>
                  <a:srgbClr val="FFFFFF"/>
                </a:highlight>
              </a:rPr>
              <a:t>5</a:t>
            </a:r>
            <a:r>
              <a:rPr lang="en-US">
                <a:highlight>
                  <a:srgbClr val="FFFFFF"/>
                </a:highlight>
              </a:rPr>
              <a:t>, </a:t>
            </a:r>
            <a:r>
              <a:rPr lang="en-US">
                <a:solidFill>
                  <a:srgbClr val="1C00CF"/>
                </a:solidFill>
                <a:highlight>
                  <a:srgbClr val="FFFFFF"/>
                </a:highlight>
              </a:rPr>
              <a:t>0.1</a:t>
            </a:r>
            <a:r>
              <a:rPr lang="en-US">
                <a:highlight>
                  <a:srgbClr val="FFFFFF"/>
                </a:highlight>
              </a:rPr>
              <a:t>, beta=</a:t>
            </a:r>
            <a:r>
              <a:rPr lang="en-US">
                <a:solidFill>
                  <a:srgbClr val="1C00CF"/>
                </a:solidFill>
                <a:highlight>
                  <a:srgbClr val="FFFFFF"/>
                </a:highlight>
              </a:rPr>
              <a:t>0.9</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print</a:t>
            </a:r>
            <a:r>
              <a:rPr lang="en-US">
                <a:highlight>
                  <a:srgbClr val="FFFFFF"/>
                </a:highlight>
              </a:rPr>
              <a:t>(</a:t>
            </a:r>
            <a:r>
              <a:rPr lang="en-US">
                <a:solidFill>
                  <a:srgbClr val="1C00CF"/>
                </a:solidFill>
                <a:highlight>
                  <a:srgbClr val="FFFFFF"/>
                </a:highlight>
              </a:rPr>
              <a:t>'Momentum_Solution x1 = %f, cost = %f, obtained after %d iterations'</a:t>
            </a:r>
            <a:r>
              <a:rPr lang="en-US">
                <a:highlight>
                  <a:srgbClr val="FFFFFF"/>
                </a:highlight>
              </a:rPr>
              <a:t>%(x1[</a:t>
            </a:r>
            <a:r>
              <a:rPr lang="en-US">
                <a:solidFill>
                  <a:srgbClr val="1C00CF"/>
                </a:solidFill>
                <a:highlight>
                  <a:srgbClr val="FFFFFF"/>
                </a:highlight>
              </a:rPr>
              <a:t>-1</a:t>
            </a:r>
            <a:r>
              <a:rPr lang="en-US">
                <a:highlight>
                  <a:srgbClr val="FFFFFF"/>
                </a:highlight>
              </a:rPr>
              <a:t>], cost(x1[</a:t>
            </a:r>
            <a:r>
              <a:rPr lang="en-US">
                <a:solidFill>
                  <a:srgbClr val="1C00CF"/>
                </a:solidFill>
                <a:highlight>
                  <a:srgbClr val="FFFFFF"/>
                </a:highlight>
              </a:rPr>
              <a:t>-1</a:t>
            </a:r>
            <a:r>
              <a:rPr lang="en-US">
                <a:highlight>
                  <a:srgbClr val="FFFFFF"/>
                </a:highlight>
              </a:rPr>
              <a:t>]), it1))</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spcBef>
                <a:spcPts val="0"/>
              </a:spcBef>
              <a:spcAft>
                <a:spcPts val="0"/>
              </a:spcAft>
              <a:buNone/>
            </a:pPr>
            <a:r>
              <a:t/>
            </a:r>
            <a:endParaRPr sz="1600">
              <a:latin typeface="Comfortaa"/>
              <a:ea typeface="Comfortaa"/>
              <a:cs typeface="Comfortaa"/>
              <a:sym typeface="Comfortaa"/>
            </a:endParaRPr>
          </a:p>
        </p:txBody>
      </p:sp>
      <p:sp>
        <p:nvSpPr>
          <p:cNvPr id="190" name="Google Shape;190;ge71a628a75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93bfb55543_1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93bfb55543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0000"/>
              </a:lnSpc>
              <a:spcBef>
                <a:spcPts val="1800"/>
              </a:spcBef>
              <a:spcAft>
                <a:spcPts val="0"/>
              </a:spcAft>
              <a:buNone/>
            </a:pPr>
            <a:r>
              <a:rPr lang="en-US" sz="1050">
                <a:solidFill>
                  <a:srgbClr val="526484"/>
                </a:solidFill>
                <a:highlight>
                  <a:srgbClr val="FFFFFF"/>
                </a:highlight>
                <a:latin typeface="Roboto"/>
                <a:ea typeface="Roboto"/>
                <a:cs typeface="Roboto"/>
                <a:sym typeface="Roboto"/>
              </a:rPr>
              <a:t>NAG kết hợp ý tưởng của "momentum" và thêm một bước "dự đoán trước" để cập nhật gradient===&gt; tương tự việc vào cuaNAG thường cho phép hội tụ nhanh hơn so với thuật toán Gradient Descent thông thường, đặc biệt là đối với các bài toán có độ cong khá lớn và đồng thời giúp tránh được việc "vòng lặp lớn" (oscillate) và "siêu quay" (overshooting) trong quá trình tìm kiếm điểm tối ưu.</a:t>
            </a:r>
            <a:endParaRPr/>
          </a:p>
          <a:p>
            <a:pPr indent="0" lvl="0" marL="0" rtl="0" algn="l">
              <a:spcBef>
                <a:spcPts val="900"/>
              </a:spcBef>
              <a:spcAft>
                <a:spcPts val="0"/>
              </a:spcAft>
              <a:buClr>
                <a:schemeClr val="dk1"/>
              </a:buClr>
              <a:buSzPts val="1100"/>
              <a:buFont typeface="Arial"/>
              <a:buNone/>
            </a:pPr>
            <a:r>
              <a:rPr lang="en-US"/>
              <a:t>import numpy as np</a:t>
            </a:r>
            <a:endParaRPr/>
          </a:p>
          <a:p>
            <a:pPr indent="0" lvl="0" marL="0" rtl="0" algn="l">
              <a:spcBef>
                <a:spcPts val="0"/>
              </a:spcBef>
              <a:spcAft>
                <a:spcPts val="0"/>
              </a:spcAft>
              <a:buClr>
                <a:schemeClr val="dk1"/>
              </a:buClr>
              <a:buSzPts val="1100"/>
              <a:buFont typeface="Arial"/>
              <a:buNone/>
            </a:pPr>
            <a:r>
              <a:rPr lang="en-US"/>
              <a:t>def nesterov_gradient_descent(X, y, learning_rate, momentum, num_iterations):</a:t>
            </a:r>
            <a:endParaRPr/>
          </a:p>
          <a:p>
            <a:pPr indent="0" lvl="0" marL="0" rtl="0" algn="l">
              <a:spcBef>
                <a:spcPts val="0"/>
              </a:spcBef>
              <a:spcAft>
                <a:spcPts val="0"/>
              </a:spcAft>
              <a:buClr>
                <a:schemeClr val="dk1"/>
              </a:buClr>
              <a:buSzPts val="1100"/>
              <a:buFont typeface="Arial"/>
              <a:buNone/>
            </a:pPr>
            <a:r>
              <a:rPr lang="en-US"/>
              <a:t>    num_samples, num_features = X.shape</a:t>
            </a:r>
            <a:endParaRPr/>
          </a:p>
          <a:p>
            <a:pPr indent="0" lvl="0" marL="0" rtl="0" algn="l">
              <a:spcBef>
                <a:spcPts val="0"/>
              </a:spcBef>
              <a:spcAft>
                <a:spcPts val="0"/>
              </a:spcAft>
              <a:buClr>
                <a:schemeClr val="dk1"/>
              </a:buClr>
              <a:buSzPts val="1100"/>
              <a:buFont typeface="Arial"/>
              <a:buNone/>
            </a:pPr>
            <a:r>
              <a:rPr lang="en-US"/>
              <a:t>    theta = np.zeros(num_features)  # Khởi tạo tham số theta ban đầu</a:t>
            </a:r>
            <a:endParaRPr/>
          </a:p>
          <a:p>
            <a:pPr indent="0" lvl="0" marL="0" rtl="0" algn="l">
              <a:spcBef>
                <a:spcPts val="0"/>
              </a:spcBef>
              <a:spcAft>
                <a:spcPts val="0"/>
              </a:spcAft>
              <a:buClr>
                <a:schemeClr val="dk1"/>
              </a:buClr>
              <a:buSzPts val="1100"/>
              <a:buFont typeface="Arial"/>
              <a:buNone/>
            </a:pPr>
            <a:r>
              <a:rPr lang="en-US"/>
              <a:t>    velocity = np.zeros(num_features)  # Khởi tạo velocity ban đầu</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for i in range(num_iterations):</a:t>
            </a:r>
            <a:endParaRPr/>
          </a:p>
          <a:p>
            <a:pPr indent="0" lvl="0" marL="0" rtl="0" algn="l">
              <a:spcBef>
                <a:spcPts val="0"/>
              </a:spcBef>
              <a:spcAft>
                <a:spcPts val="0"/>
              </a:spcAft>
              <a:buClr>
                <a:schemeClr val="dk1"/>
              </a:buClr>
              <a:buSzPts val="1100"/>
              <a:buFont typeface="Arial"/>
              <a:buNone/>
            </a:pPr>
            <a:r>
              <a:rPr lang="en-US"/>
              <a:t>        # Tính gradient dựa trên theta và momentum</a:t>
            </a:r>
            <a:endParaRPr/>
          </a:p>
          <a:p>
            <a:pPr indent="0" lvl="0" marL="0" rtl="0" algn="l">
              <a:spcBef>
                <a:spcPts val="0"/>
              </a:spcBef>
              <a:spcAft>
                <a:spcPts val="0"/>
              </a:spcAft>
              <a:buClr>
                <a:schemeClr val="dk1"/>
              </a:buClr>
              <a:buSzPts val="1100"/>
              <a:buFont typeface="Arial"/>
              <a:buNone/>
            </a:pPr>
            <a:r>
              <a:rPr lang="en-US"/>
              <a:t>        gradient = compute_gradient(X, y, theta + momentum * velocity)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 Cập nhật velocity</a:t>
            </a:r>
            <a:endParaRPr/>
          </a:p>
          <a:p>
            <a:pPr indent="0" lvl="0" marL="0" rtl="0" algn="l">
              <a:spcBef>
                <a:spcPts val="0"/>
              </a:spcBef>
              <a:spcAft>
                <a:spcPts val="0"/>
              </a:spcAft>
              <a:buClr>
                <a:schemeClr val="dk1"/>
              </a:buClr>
              <a:buSzPts val="1100"/>
              <a:buFont typeface="Arial"/>
              <a:buNone/>
            </a:pPr>
            <a:r>
              <a:rPr lang="en-US"/>
              <a:t>        velocity = momentum * velocity - learning_rate * gradient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 Cập nhật theta</a:t>
            </a:r>
            <a:endParaRPr/>
          </a:p>
          <a:p>
            <a:pPr indent="0" lvl="0" marL="0" rtl="0" algn="l">
              <a:spcBef>
                <a:spcPts val="0"/>
              </a:spcBef>
              <a:spcAft>
                <a:spcPts val="0"/>
              </a:spcAft>
              <a:buClr>
                <a:schemeClr val="dk1"/>
              </a:buClr>
              <a:buSzPts val="1100"/>
              <a:buFont typeface="Arial"/>
              <a:buNone/>
            </a:pPr>
            <a:r>
              <a:rPr lang="en-US"/>
              <a:t>        theta += velocity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return theta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Hàm tính gradient</a:t>
            </a:r>
            <a:endParaRPr/>
          </a:p>
          <a:p>
            <a:pPr indent="0" lvl="0" marL="0" rtl="0" algn="l">
              <a:spcBef>
                <a:spcPts val="0"/>
              </a:spcBef>
              <a:spcAft>
                <a:spcPts val="0"/>
              </a:spcAft>
              <a:buClr>
                <a:schemeClr val="dk1"/>
              </a:buClr>
              <a:buSzPts val="1100"/>
              <a:buFont typeface="Arial"/>
              <a:buNone/>
            </a:pPr>
            <a:r>
              <a:rPr lang="en-US"/>
              <a:t>def compute_gradient(X, y, theta):</a:t>
            </a:r>
            <a:endParaRPr/>
          </a:p>
          <a:p>
            <a:pPr indent="0" lvl="0" marL="0" rtl="0" algn="l">
              <a:spcBef>
                <a:spcPts val="0"/>
              </a:spcBef>
              <a:spcAft>
                <a:spcPts val="0"/>
              </a:spcAft>
              <a:buClr>
                <a:schemeClr val="dk1"/>
              </a:buClr>
              <a:buSzPts val="1100"/>
              <a:buFont typeface="Arial"/>
              <a:buNone/>
            </a:pPr>
            <a:r>
              <a:rPr lang="en-US"/>
              <a:t>    num_samples = X.shape[0</a:t>
            </a:r>
            <a:endParaRPr/>
          </a:p>
          <a:p>
            <a:pPr indent="0" lvl="0" marL="0" rtl="0" algn="l">
              <a:spcBef>
                <a:spcPts val="0"/>
              </a:spcBef>
              <a:spcAft>
                <a:spcPts val="0"/>
              </a:spcAft>
              <a:buClr>
                <a:schemeClr val="dk1"/>
              </a:buClr>
              <a:buSzPts val="1100"/>
              <a:buFont typeface="Arial"/>
              <a:buNone/>
            </a:pPr>
            <a:r>
              <a:rPr lang="en-US"/>
              <a:t>    gradient = np.zeros(theta.shape)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for i in range(num_samples):</a:t>
            </a:r>
            <a:endParaRPr/>
          </a:p>
          <a:p>
            <a:pPr indent="0" lvl="0" marL="0" rtl="0" algn="l">
              <a:spcBef>
                <a:spcPts val="0"/>
              </a:spcBef>
              <a:spcAft>
                <a:spcPts val="0"/>
              </a:spcAft>
              <a:buClr>
                <a:schemeClr val="dk1"/>
              </a:buClr>
              <a:buSzPts val="1100"/>
              <a:buFont typeface="Arial"/>
              <a:buNone/>
            </a:pPr>
            <a:r>
              <a:rPr lang="en-US"/>
              <a:t>        xi = X[i]</a:t>
            </a:r>
            <a:endParaRPr/>
          </a:p>
          <a:p>
            <a:pPr indent="0" lvl="0" marL="0" rtl="0" algn="l">
              <a:spcBef>
                <a:spcPts val="0"/>
              </a:spcBef>
              <a:spcAft>
                <a:spcPts val="0"/>
              </a:spcAft>
              <a:buClr>
                <a:schemeClr val="dk1"/>
              </a:buClr>
              <a:buSzPts val="1100"/>
              <a:buFont typeface="Arial"/>
              <a:buNone/>
            </a:pPr>
            <a:r>
              <a:rPr lang="en-US"/>
              <a:t>        yi = y[i]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error = np.dot(xi, theta) - yi</a:t>
            </a:r>
            <a:endParaRPr/>
          </a:p>
          <a:p>
            <a:pPr indent="0" lvl="0" marL="0" rtl="0" algn="l">
              <a:spcBef>
                <a:spcPts val="0"/>
              </a:spcBef>
              <a:spcAft>
                <a:spcPts val="0"/>
              </a:spcAft>
              <a:buClr>
                <a:schemeClr val="dk1"/>
              </a:buClr>
              <a:buSzPts val="1100"/>
              <a:buFont typeface="Arial"/>
              <a:buNone/>
            </a:pPr>
            <a:r>
              <a:rPr lang="en-US"/>
              <a:t>        gradient += xi * error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gradient /= num_samples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return gradient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1" name="Google Shape;201;g293bfb55543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f09237d4ed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f09237d4e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f09237d4e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da6dd46d24_0_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4" name="Google Shape;44;gda6dd46d24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 name="Google Shape;45;gda6dd46d24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f09237d4ed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f09237d4e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2f09237d4ed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e71a628a75_0_5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e71a628a75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e71a628a75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71a628a75_0_6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71a628a75_0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e71a628a75_0_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71a628a75_0_7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71a628a75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 50→ 100</a:t>
            </a:r>
            <a:endParaRPr/>
          </a:p>
        </p:txBody>
      </p:sp>
      <p:sp>
        <p:nvSpPr>
          <p:cNvPr id="249" name="Google Shape;249;ge71a628a75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75e3dc5c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75e3dc5c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e75e3dc5c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75e3dc5c0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75e3dc5c0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e75e3dc5c0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5f80be2c0c_1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5f80be2c0c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15f80be2c0c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7620c7c14_0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7620c7c14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ge7620c7c14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e30cda28e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ee30cda28e_0_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e30cda28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e30cda28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ee30cda28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b83461e3f5_0_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1" name="Google Shape;51;gb83461e3f5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gb83461e3f5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e30cda28e_0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e30cda28e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ee30cda28e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e30cda28e_0_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e30cda28e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ee30cda28e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81753c9695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6" name="Google Shape;316;g81753c9695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e6800b9ec9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58" name="Google Shape;58;ge6800b9ec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Hệ số góc giữa tiếp tiếp với độ thi </a:t>
            </a:r>
            <a:endParaRPr/>
          </a:p>
        </p:txBody>
      </p:sp>
      <p:sp>
        <p:nvSpPr>
          <p:cNvPr id="59" name="Google Shape;59;ge6800b9ec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5e6a37b99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6" name="Google Shape;66;ge5e6a37b9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ge5e6a37b9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6800b9ec9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73" name="Google Shape;73;ge6800b9ec9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Alpha = tốc độ học ( Learning rate) </a:t>
            </a:r>
            <a:endParaRPr/>
          </a:p>
          <a:p>
            <a:pPr indent="0" lvl="0" marL="0" rtl="0" algn="l">
              <a:spcBef>
                <a:spcPts val="0"/>
              </a:spcBef>
              <a:spcAft>
                <a:spcPts val="0"/>
              </a:spcAft>
              <a:buNone/>
            </a:pPr>
            <a:r>
              <a:rPr lang="en-US"/>
              <a:t>Dấu “- ”  ngược với đạo hàm ( phương pháp trượt dóc) </a:t>
            </a:r>
            <a:endParaRPr/>
          </a:p>
        </p:txBody>
      </p:sp>
      <p:sp>
        <p:nvSpPr>
          <p:cNvPr id="74" name="Google Shape;74;ge6800b9ec9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6800b9ec9_0_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2" name="Google Shape;92;ge6800b9ec9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from</a:t>
            </a:r>
            <a:r>
              <a:rPr lang="en-US">
                <a:highlight>
                  <a:srgbClr val="FFFFFF"/>
                </a:highlight>
              </a:rPr>
              <a:t> __future__ </a:t>
            </a:r>
            <a:r>
              <a:rPr b="1" lang="en-US">
                <a:solidFill>
                  <a:srgbClr val="9B2393"/>
                </a:solidFill>
                <a:highlight>
                  <a:srgbClr val="FFFFFF"/>
                </a:highlight>
              </a:rPr>
              <a:t>import</a:t>
            </a:r>
            <a:r>
              <a:rPr lang="en-US">
                <a:highlight>
                  <a:srgbClr val="FFFFFF"/>
                </a:highlight>
              </a:rPr>
              <a:t> division, print_function, unicode_literals</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import</a:t>
            </a:r>
            <a:r>
              <a:rPr lang="en-US">
                <a:highlight>
                  <a:srgbClr val="FFFFFF"/>
                </a:highlight>
              </a:rPr>
              <a:t> math</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import</a:t>
            </a:r>
            <a:r>
              <a:rPr lang="en-US">
                <a:highlight>
                  <a:srgbClr val="FFFFFF"/>
                </a:highlight>
              </a:rPr>
              <a:t> numpy </a:t>
            </a:r>
            <a:r>
              <a:rPr b="1" lang="en-US">
                <a:solidFill>
                  <a:srgbClr val="9B2393"/>
                </a:solidFill>
                <a:highlight>
                  <a:srgbClr val="FFFFFF"/>
                </a:highlight>
              </a:rPr>
              <a:t>as</a:t>
            </a:r>
            <a:r>
              <a:rPr lang="en-US">
                <a:highlight>
                  <a:srgbClr val="FFFFFF"/>
                </a:highlight>
              </a:rPr>
              <a:t> np</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import</a:t>
            </a:r>
            <a:r>
              <a:rPr lang="en-US">
                <a:highlight>
                  <a:srgbClr val="FFFFFF"/>
                </a:highlight>
              </a:rPr>
              <a:t> matplotlib.pyplot </a:t>
            </a:r>
            <a:r>
              <a:rPr b="1" lang="en-US">
                <a:solidFill>
                  <a:srgbClr val="9B2393"/>
                </a:solidFill>
                <a:highlight>
                  <a:srgbClr val="FFFFFF"/>
                </a:highlight>
              </a:rPr>
              <a:t>as</a:t>
            </a:r>
            <a:r>
              <a:rPr lang="en-US">
                <a:highlight>
                  <a:srgbClr val="FFFFFF"/>
                </a:highlight>
              </a:rPr>
              <a:t> plt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def</a:t>
            </a:r>
            <a:r>
              <a:rPr lang="en-US">
                <a:highlight>
                  <a:srgbClr val="FFFFFF"/>
                </a:highlight>
              </a:rPr>
              <a:t> grad(x):</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return</a:t>
            </a:r>
            <a:r>
              <a:rPr lang="en-US">
                <a:highlight>
                  <a:srgbClr val="FFFFFF"/>
                </a:highlight>
              </a:rPr>
              <a:t> </a:t>
            </a:r>
            <a:r>
              <a:rPr lang="en-US">
                <a:solidFill>
                  <a:srgbClr val="1C00CF"/>
                </a:solidFill>
                <a:highlight>
                  <a:srgbClr val="FFFFFF"/>
                </a:highlight>
              </a:rPr>
              <a:t>2</a:t>
            </a:r>
            <a:r>
              <a:rPr lang="en-US">
                <a:highlight>
                  <a:srgbClr val="FFFFFF"/>
                </a:highlight>
              </a:rPr>
              <a:t>*x+ </a:t>
            </a:r>
            <a:r>
              <a:rPr lang="en-US">
                <a:solidFill>
                  <a:srgbClr val="1C00CF"/>
                </a:solidFill>
                <a:highlight>
                  <a:srgbClr val="FFFFFF"/>
                </a:highlight>
              </a:rPr>
              <a:t>5</a:t>
            </a:r>
            <a:r>
              <a:rPr lang="en-US">
                <a:highlight>
                  <a:srgbClr val="FFFFFF"/>
                </a:highlight>
              </a:rPr>
              <a:t>*np.cos(x)</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def</a:t>
            </a:r>
            <a:r>
              <a:rPr lang="en-US">
                <a:highlight>
                  <a:srgbClr val="FFFFFF"/>
                </a:highlight>
              </a:rPr>
              <a:t> cost(x):</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return</a:t>
            </a:r>
            <a:r>
              <a:rPr lang="en-US">
                <a:highlight>
                  <a:srgbClr val="FFFFFF"/>
                </a:highlight>
              </a:rPr>
              <a:t> x**</a:t>
            </a:r>
            <a:r>
              <a:rPr lang="en-US">
                <a:solidFill>
                  <a:srgbClr val="1C00CF"/>
                </a:solidFill>
                <a:highlight>
                  <a:srgbClr val="FFFFFF"/>
                </a:highlight>
              </a:rPr>
              <a:t>2</a:t>
            </a:r>
            <a:r>
              <a:rPr lang="en-US">
                <a:highlight>
                  <a:srgbClr val="FFFFFF"/>
                </a:highlight>
              </a:rPr>
              <a:t> + </a:t>
            </a:r>
            <a:r>
              <a:rPr lang="en-US">
                <a:solidFill>
                  <a:srgbClr val="1C00CF"/>
                </a:solidFill>
                <a:highlight>
                  <a:srgbClr val="FFFFFF"/>
                </a:highlight>
              </a:rPr>
              <a:t>5</a:t>
            </a:r>
            <a:r>
              <a:rPr lang="en-US">
                <a:highlight>
                  <a:srgbClr val="FFFFFF"/>
                </a:highlight>
              </a:rPr>
              <a:t>*np.sin(x)</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def</a:t>
            </a:r>
            <a:r>
              <a:rPr lang="en-US">
                <a:highlight>
                  <a:srgbClr val="FFFFFF"/>
                </a:highlight>
              </a:rPr>
              <a:t> myGD1(alpha, x0, gra = </a:t>
            </a:r>
            <a:r>
              <a:rPr lang="en-US">
                <a:solidFill>
                  <a:srgbClr val="1C00CF"/>
                </a:solidFill>
                <a:highlight>
                  <a:srgbClr val="FFFFFF"/>
                </a:highlight>
              </a:rPr>
              <a:t>1</a:t>
            </a:r>
            <a:r>
              <a:rPr lang="en-US">
                <a:highlight>
                  <a:srgbClr val="FFFFFF"/>
                </a:highlight>
              </a:rPr>
              <a:t>e</a:t>
            </a:r>
            <a:r>
              <a:rPr lang="en-US">
                <a:solidFill>
                  <a:srgbClr val="1C00CF"/>
                </a:solidFill>
                <a:highlight>
                  <a:srgbClr val="FFFFFF"/>
                </a:highlight>
              </a:rPr>
              <a:t>-3</a:t>
            </a:r>
            <a:r>
              <a:rPr lang="en-US">
                <a:highlight>
                  <a:srgbClr val="FFFFFF"/>
                </a:highlight>
              </a:rPr>
              <a:t>, loop = </a:t>
            </a:r>
            <a:r>
              <a:rPr lang="en-US">
                <a:solidFill>
                  <a:srgbClr val="1C00CF"/>
                </a:solidFill>
                <a:highlight>
                  <a:srgbClr val="FFFFFF"/>
                </a:highlight>
              </a:rPr>
              <a:t>1000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 = [x0]</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for</a:t>
            </a:r>
            <a:r>
              <a:rPr lang="en-US">
                <a:highlight>
                  <a:srgbClr val="FFFFFF"/>
                </a:highlight>
              </a:rPr>
              <a:t> it </a:t>
            </a:r>
            <a:r>
              <a:rPr b="1" lang="en-US">
                <a:solidFill>
                  <a:srgbClr val="9B2393"/>
                </a:solidFill>
                <a:highlight>
                  <a:srgbClr val="FFFFFF"/>
                </a:highlight>
              </a:rPr>
              <a:t>in</a:t>
            </a:r>
            <a:r>
              <a:rPr lang="en-US">
                <a:highlight>
                  <a:srgbClr val="FFFFFF"/>
                </a:highlight>
              </a:rPr>
              <a:t> range(loop):</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x_new = x[</a:t>
            </a:r>
            <a:r>
              <a:rPr lang="en-US">
                <a:solidFill>
                  <a:srgbClr val="1C00CF"/>
                </a:solidFill>
                <a:highlight>
                  <a:srgbClr val="FFFFFF"/>
                </a:highlight>
              </a:rPr>
              <a:t>-1</a:t>
            </a:r>
            <a:r>
              <a:rPr lang="en-US">
                <a:highlight>
                  <a:srgbClr val="FFFFFF"/>
                </a:highlight>
              </a:rPr>
              <a:t>] - alpha*grad(x[</a:t>
            </a:r>
            <a:r>
              <a:rPr lang="en-US">
                <a:solidFill>
                  <a:srgbClr val="1C00CF"/>
                </a:solidFill>
                <a:highlight>
                  <a:srgbClr val="FFFFFF"/>
                </a:highlight>
              </a:rPr>
              <a:t>-1</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if</a:t>
            </a:r>
            <a:r>
              <a:rPr lang="en-US">
                <a:highlight>
                  <a:srgbClr val="FFFFFF"/>
                </a:highlight>
              </a:rPr>
              <a:t> abs(grad(x_new)) &lt; gra:</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break</a:t>
            </a:r>
            <a:endParaRPr b="1">
              <a:solidFill>
                <a:srgbClr val="9B239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x.append(x_new)</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return</a:t>
            </a:r>
            <a:r>
              <a:rPr lang="en-US">
                <a:highlight>
                  <a:srgbClr val="FFFFFF"/>
                </a:highlight>
              </a:rPr>
              <a:t> (x, it)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en-US">
                <a:solidFill>
                  <a:srgbClr val="9B2393"/>
                </a:solidFill>
                <a:highlight>
                  <a:srgbClr val="FFFFFF"/>
                </a:highlight>
              </a:rPr>
              <a:t>if</a:t>
            </a:r>
            <a:r>
              <a:rPr lang="en-US">
                <a:highlight>
                  <a:srgbClr val="FFFFFF"/>
                </a:highlight>
              </a:rPr>
              <a:t> __name__ == </a:t>
            </a:r>
            <a:r>
              <a:rPr lang="en-US">
                <a:solidFill>
                  <a:srgbClr val="1C00CF"/>
                </a:solidFill>
                <a:highlight>
                  <a:srgbClr val="FFFFFF"/>
                </a:highlight>
              </a:rPr>
              <a:t>'__main__'</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(x1, it1) = myGD1(</a:t>
            </a:r>
            <a:r>
              <a:rPr lang="en-US">
                <a:solidFill>
                  <a:srgbClr val="1C00CF"/>
                </a:solidFill>
                <a:highlight>
                  <a:srgbClr val="FFFFFF"/>
                </a:highlight>
              </a:rPr>
              <a:t>.1</a:t>
            </a:r>
            <a:r>
              <a:rPr lang="en-US">
                <a:highlight>
                  <a:srgbClr val="FFFFFF"/>
                </a:highlight>
              </a:rPr>
              <a:t>, </a:t>
            </a:r>
            <a:r>
              <a:rPr lang="en-US">
                <a:solidFill>
                  <a:srgbClr val="1C00CF"/>
                </a:solidFill>
                <a:highlight>
                  <a:srgbClr val="FFFFFF"/>
                </a:highlight>
              </a:rPr>
              <a:t>-10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(x2, it2) = myGD1(</a:t>
            </a:r>
            <a:r>
              <a:rPr lang="en-US">
                <a:solidFill>
                  <a:srgbClr val="1C00CF"/>
                </a:solidFill>
                <a:highlight>
                  <a:srgbClr val="FFFFFF"/>
                </a:highlight>
              </a:rPr>
              <a:t>.1</a:t>
            </a:r>
            <a:r>
              <a:rPr lang="en-US">
                <a:highlight>
                  <a:srgbClr val="FFFFFF"/>
                </a:highlight>
              </a:rPr>
              <a:t>, </a:t>
            </a:r>
            <a:r>
              <a:rPr lang="en-US">
                <a:solidFill>
                  <a:srgbClr val="1C00CF"/>
                </a:solidFill>
                <a:highlight>
                  <a:srgbClr val="FFFFFF"/>
                </a:highlight>
              </a:rPr>
              <a:t>10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print</a:t>
            </a:r>
            <a:r>
              <a:rPr lang="en-US">
                <a:highlight>
                  <a:srgbClr val="FFFFFF"/>
                </a:highlight>
              </a:rPr>
              <a:t>(</a:t>
            </a:r>
            <a:r>
              <a:rPr lang="en-US">
                <a:solidFill>
                  <a:srgbClr val="1C00CF"/>
                </a:solidFill>
                <a:highlight>
                  <a:srgbClr val="FFFFFF"/>
                </a:highlight>
              </a:rPr>
              <a:t>'Solution x1 = %f, cost = %f, obtained after %d iterations'</a:t>
            </a:r>
            <a:r>
              <a:rPr lang="en-US">
                <a:highlight>
                  <a:srgbClr val="FFFFFF"/>
                </a:highlight>
              </a:rPr>
              <a:t>%(x1[</a:t>
            </a:r>
            <a:r>
              <a:rPr lang="en-US">
                <a:solidFill>
                  <a:srgbClr val="1C00CF"/>
                </a:solidFill>
                <a:highlight>
                  <a:srgbClr val="FFFFFF"/>
                </a:highlight>
              </a:rPr>
              <a:t>-1</a:t>
            </a:r>
            <a:r>
              <a:rPr lang="en-US">
                <a:highlight>
                  <a:srgbClr val="FFFFFF"/>
                </a:highlight>
              </a:rPr>
              <a:t>], cost(x1[</a:t>
            </a:r>
            <a:r>
              <a:rPr lang="en-US">
                <a:solidFill>
                  <a:srgbClr val="1C00CF"/>
                </a:solidFill>
                <a:highlight>
                  <a:srgbClr val="FFFFFF"/>
                </a:highlight>
              </a:rPr>
              <a:t>-1</a:t>
            </a:r>
            <a:r>
              <a:rPr lang="en-US">
                <a:highlight>
                  <a:srgbClr val="FFFFFF"/>
                </a:highlight>
              </a:rPr>
              <a:t>]), it1))</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print</a:t>
            </a:r>
            <a:r>
              <a:rPr lang="en-US">
                <a:highlight>
                  <a:srgbClr val="FFFFFF"/>
                </a:highlight>
              </a:rPr>
              <a:t>(</a:t>
            </a:r>
            <a:r>
              <a:rPr lang="en-US">
                <a:solidFill>
                  <a:srgbClr val="1C00CF"/>
                </a:solidFill>
                <a:highlight>
                  <a:srgbClr val="FFFFFF"/>
                </a:highlight>
              </a:rPr>
              <a:t>'Solution x2 = %f, cost = %f, obtained after %d iterations'</a:t>
            </a:r>
            <a:r>
              <a:rPr lang="en-US">
                <a:highlight>
                  <a:srgbClr val="FFFFFF"/>
                </a:highlight>
              </a:rPr>
              <a:t>%(x2[</a:t>
            </a:r>
            <a:r>
              <a:rPr lang="en-US">
                <a:solidFill>
                  <a:srgbClr val="1C00CF"/>
                </a:solidFill>
                <a:highlight>
                  <a:srgbClr val="FFFFFF"/>
                </a:highlight>
              </a:rPr>
              <a:t>-1</a:t>
            </a:r>
            <a:r>
              <a:rPr lang="en-US">
                <a:highlight>
                  <a:srgbClr val="FFFFFF"/>
                </a:highlight>
              </a:rPr>
              <a:t>], cost(x2[</a:t>
            </a:r>
            <a:r>
              <a:rPr lang="en-US">
                <a:solidFill>
                  <a:srgbClr val="1C00CF"/>
                </a:solidFill>
                <a:highlight>
                  <a:srgbClr val="FFFFFF"/>
                </a:highlight>
              </a:rPr>
              <a:t>-1</a:t>
            </a:r>
            <a:r>
              <a:rPr lang="en-US">
                <a:highlight>
                  <a:srgbClr val="FFFFFF"/>
                </a:highlight>
              </a:rPr>
              <a:t>]), it2))</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(x3, it3) = myGD1(</a:t>
            </a:r>
            <a:r>
              <a:rPr lang="en-US">
                <a:solidFill>
                  <a:srgbClr val="1C00CF"/>
                </a:solidFill>
                <a:highlight>
                  <a:srgbClr val="FFFFFF"/>
                </a:highlight>
              </a:rPr>
              <a:t>.5</a:t>
            </a:r>
            <a:r>
              <a:rPr lang="en-US">
                <a:highlight>
                  <a:srgbClr val="FFFFFF"/>
                </a:highlight>
              </a:rPr>
              <a:t>, </a:t>
            </a:r>
            <a:r>
              <a:rPr lang="en-US">
                <a:solidFill>
                  <a:srgbClr val="1C00CF"/>
                </a:solidFill>
                <a:highlight>
                  <a:srgbClr val="FFFFFF"/>
                </a:highlight>
              </a:rPr>
              <a:t>10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print</a:t>
            </a:r>
            <a:r>
              <a:rPr lang="en-US">
                <a:highlight>
                  <a:srgbClr val="FFFFFF"/>
                </a:highlight>
              </a:rPr>
              <a:t>(</a:t>
            </a:r>
            <a:r>
              <a:rPr lang="en-US">
                <a:solidFill>
                  <a:srgbClr val="1C00CF"/>
                </a:solidFill>
                <a:highlight>
                  <a:srgbClr val="FFFFFF"/>
                </a:highlight>
              </a:rPr>
              <a:t>'Solution x3 = %f, cost = %f, obtained after %d iterations'</a:t>
            </a:r>
            <a:r>
              <a:rPr lang="en-US">
                <a:highlight>
                  <a:srgbClr val="FFFFFF"/>
                </a:highlight>
              </a:rPr>
              <a:t>%(x3[</a:t>
            </a:r>
            <a:r>
              <a:rPr lang="en-US">
                <a:solidFill>
                  <a:srgbClr val="1C00CF"/>
                </a:solidFill>
                <a:highlight>
                  <a:srgbClr val="FFFFFF"/>
                </a:highlight>
              </a:rPr>
              <a:t>-1</a:t>
            </a:r>
            <a:r>
              <a:rPr lang="en-US">
                <a:highlight>
                  <a:srgbClr val="FFFFFF"/>
                </a:highlight>
              </a:rPr>
              <a:t>], cost(x3[</a:t>
            </a:r>
            <a:r>
              <a:rPr lang="en-US">
                <a:solidFill>
                  <a:srgbClr val="1C00CF"/>
                </a:solidFill>
                <a:highlight>
                  <a:srgbClr val="FFFFFF"/>
                </a:highlight>
              </a:rPr>
              <a:t>-1</a:t>
            </a:r>
            <a:r>
              <a:rPr lang="en-US">
                <a:highlight>
                  <a:srgbClr val="FFFFFF"/>
                </a:highlight>
              </a:rPr>
              <a:t>]), it3))</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(x4, it4) = myGD1(</a:t>
            </a:r>
            <a:r>
              <a:rPr lang="en-US">
                <a:solidFill>
                  <a:srgbClr val="1C00CF"/>
                </a:solidFill>
                <a:highlight>
                  <a:srgbClr val="FFFFFF"/>
                </a:highlight>
              </a:rPr>
              <a:t>.01</a:t>
            </a:r>
            <a:r>
              <a:rPr lang="en-US">
                <a:highlight>
                  <a:srgbClr val="FFFFFF"/>
                </a:highlight>
              </a:rPr>
              <a:t>, </a:t>
            </a:r>
            <a:r>
              <a:rPr lang="en-US">
                <a:solidFill>
                  <a:srgbClr val="1C00CF"/>
                </a:solidFill>
                <a:highlight>
                  <a:srgbClr val="FFFFFF"/>
                </a:highlight>
              </a:rPr>
              <a:t>10</a:t>
            </a:r>
            <a:r>
              <a:rPr lang="en-US">
                <a:highlight>
                  <a:srgbClr val="FFFFFF"/>
                </a:highlight>
              </a:rPr>
              <a:t>)</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a:highlight>
                  <a:srgbClr val="FFFFFF"/>
                </a:highlight>
              </a:rPr>
              <a:t>    </a:t>
            </a:r>
            <a:r>
              <a:rPr b="1" lang="en-US">
                <a:solidFill>
                  <a:srgbClr val="9B2393"/>
                </a:solidFill>
                <a:highlight>
                  <a:srgbClr val="FFFFFF"/>
                </a:highlight>
              </a:rPr>
              <a:t>print</a:t>
            </a:r>
            <a:r>
              <a:rPr lang="en-US">
                <a:highlight>
                  <a:srgbClr val="FFFFFF"/>
                </a:highlight>
              </a:rPr>
              <a:t>(</a:t>
            </a:r>
            <a:r>
              <a:rPr lang="en-US">
                <a:solidFill>
                  <a:srgbClr val="1C00CF"/>
                </a:solidFill>
                <a:highlight>
                  <a:srgbClr val="FFFFFF"/>
                </a:highlight>
              </a:rPr>
              <a:t>'Solution x4 = %f, cost = %f, obtained after %d iterations'</a:t>
            </a:r>
            <a:r>
              <a:rPr lang="en-US">
                <a:highlight>
                  <a:srgbClr val="FFFFFF"/>
                </a:highlight>
              </a:rPr>
              <a:t>%(x4[</a:t>
            </a:r>
            <a:r>
              <a:rPr lang="en-US">
                <a:solidFill>
                  <a:srgbClr val="1C00CF"/>
                </a:solidFill>
                <a:highlight>
                  <a:srgbClr val="FFFFFF"/>
                </a:highlight>
              </a:rPr>
              <a:t>-1</a:t>
            </a:r>
            <a:r>
              <a:rPr lang="en-US">
                <a:highlight>
                  <a:srgbClr val="FFFFFF"/>
                </a:highlight>
              </a:rPr>
              <a:t>], cost(x4[</a:t>
            </a:r>
            <a:r>
              <a:rPr lang="en-US">
                <a:solidFill>
                  <a:srgbClr val="1C00CF"/>
                </a:solidFill>
                <a:highlight>
                  <a:srgbClr val="FFFFFF"/>
                </a:highlight>
              </a:rPr>
              <a:t>-1</a:t>
            </a:r>
            <a:r>
              <a:rPr lang="en-US">
                <a:highlight>
                  <a:srgbClr val="FFFFFF"/>
                </a:highlight>
              </a:rPr>
              <a:t>]), it4))</a:t>
            </a:r>
            <a:endParaRPr>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900">
              <a:highlight>
                <a:srgbClr val="FFFFFF"/>
              </a:highlight>
            </a:endParaRPr>
          </a:p>
          <a:p>
            <a:pPr indent="0" lvl="0" marL="0" rtl="0" algn="l">
              <a:spcBef>
                <a:spcPts val="0"/>
              </a:spcBef>
              <a:spcAft>
                <a:spcPts val="0"/>
              </a:spcAft>
              <a:buNone/>
            </a:pPr>
            <a:r>
              <a:t/>
            </a:r>
            <a:endParaRPr b="1">
              <a:solidFill>
                <a:srgbClr val="9B2393"/>
              </a:solidFill>
              <a:highlight>
                <a:srgbClr val="FFFFFF"/>
              </a:highlight>
            </a:endParaRPr>
          </a:p>
        </p:txBody>
      </p:sp>
      <p:sp>
        <p:nvSpPr>
          <p:cNvPr id="93" name="Google Shape;93;ge6800b9ec9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e6800b9ec9_0_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e6800b9ec9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Thuật toán lúc nào hội tụ hay lúc nào dừng</a:t>
            </a:r>
            <a:endParaRPr/>
          </a:p>
          <a:p>
            <a:pPr indent="0" lvl="0" marL="0" rtl="0" algn="l">
              <a:spcBef>
                <a:spcPts val="0"/>
              </a:spcBef>
              <a:spcAft>
                <a:spcPts val="0"/>
              </a:spcAft>
              <a:buNone/>
            </a:pPr>
            <a:r>
              <a:rPr lang="en-US"/>
              <a:t>!!! Thực nghiệm</a:t>
            </a:r>
            <a:endParaRPr/>
          </a:p>
        </p:txBody>
      </p:sp>
      <p:sp>
        <p:nvSpPr>
          <p:cNvPr id="106" name="Google Shape;106;ge6800b9ec9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6800b9ec9_0_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6800b9ec9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Nabra cua Theta</a:t>
            </a:r>
            <a:endParaRPr/>
          </a:p>
        </p:txBody>
      </p:sp>
      <p:sp>
        <p:nvSpPr>
          <p:cNvPr id="116" name="Google Shape;116;ge6800b9ec9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2"/>
          <p:cNvSpPr txBox="1"/>
          <p:nvPr>
            <p:ph idx="1" type="body"/>
          </p:nvPr>
        </p:nvSpPr>
        <p:spPr>
          <a:xfrm>
            <a:off x="493775" y="3968500"/>
            <a:ext cx="4229700" cy="2762700"/>
          </a:xfrm>
          <a:prstGeom prst="rect">
            <a:avLst/>
          </a:prstGeom>
          <a:noFill/>
          <a:ln cap="flat" cmpd="sng" w="9525">
            <a:solidFill>
              <a:schemeClr val="lt1"/>
            </a:solidFill>
            <a:prstDash val="solid"/>
            <a:round/>
            <a:headEnd len="sm" w="sm" type="none"/>
            <a:tailEnd len="sm" w="sm" type="none"/>
          </a:ln>
        </p:spPr>
        <p:txBody>
          <a:bodyPr anchorCtr="0" anchor="t" bIns="45700" lIns="0" spcFirstLastPara="1" rIns="91425" wrap="square" tIns="45700">
            <a:noAutofit/>
          </a:bodyPr>
          <a:lstStyle>
            <a:lvl1pPr indent="-228600" lvl="0" marL="457200" rtl="0" algn="l">
              <a:lnSpc>
                <a:spcPct val="130000"/>
              </a:lnSpc>
              <a:spcBef>
                <a:spcPts val="600"/>
              </a:spcBef>
              <a:spcAft>
                <a:spcPts val="0"/>
              </a:spcAft>
              <a:buClr>
                <a:schemeClr val="lt2"/>
              </a:buClr>
              <a:buSzPts val="2560"/>
              <a:buNone/>
              <a:defRPr b="0" i="0" sz="2000">
                <a:solidFill>
                  <a:schemeClr val="lt2"/>
                </a:solidFill>
                <a:latin typeface="Georgia"/>
                <a:ea typeface="Georgia"/>
                <a:cs typeface="Georgia"/>
                <a:sym typeface="Georgia"/>
              </a:defRPr>
            </a:lvl1pPr>
            <a:lvl2pPr indent="-314960" lvl="1" marL="914400" rtl="0" algn="l">
              <a:lnSpc>
                <a:spcPct val="130000"/>
              </a:lnSpc>
              <a:spcBef>
                <a:spcPts val="600"/>
              </a:spcBef>
              <a:spcAft>
                <a:spcPts val="0"/>
              </a:spcAft>
              <a:buClr>
                <a:schemeClr val="lt2"/>
              </a:buClr>
              <a:buSzPts val="1360"/>
              <a:buChar char="-"/>
              <a:defRPr sz="1000">
                <a:solidFill>
                  <a:schemeClr val="lt2"/>
                </a:solidFill>
              </a:defRPr>
            </a:lvl2pPr>
            <a:lvl3pPr indent="-314960" lvl="2" marL="1371600" rtl="0" algn="l">
              <a:lnSpc>
                <a:spcPct val="130000"/>
              </a:lnSpc>
              <a:spcBef>
                <a:spcPts val="600"/>
              </a:spcBef>
              <a:spcAft>
                <a:spcPts val="0"/>
              </a:spcAft>
              <a:buClr>
                <a:schemeClr val="lt2"/>
              </a:buClr>
              <a:buSzPts val="1360"/>
              <a:buChar char="-"/>
              <a:defRPr sz="1000">
                <a:solidFill>
                  <a:schemeClr val="lt2"/>
                </a:solidFill>
              </a:defRPr>
            </a:lvl3pPr>
            <a:lvl4pPr indent="-314960" lvl="3" marL="1828800" rtl="0" algn="l">
              <a:lnSpc>
                <a:spcPct val="130000"/>
              </a:lnSpc>
              <a:spcBef>
                <a:spcPts val="600"/>
              </a:spcBef>
              <a:spcAft>
                <a:spcPts val="0"/>
              </a:spcAft>
              <a:buClr>
                <a:schemeClr val="lt2"/>
              </a:buClr>
              <a:buSzPts val="1360"/>
              <a:buChar char="-"/>
              <a:defRPr sz="1000">
                <a:solidFill>
                  <a:schemeClr val="lt2"/>
                </a:solidFill>
              </a:defRPr>
            </a:lvl4pPr>
            <a:lvl5pPr indent="-314960" lvl="4" marL="2286000" rtl="0" algn="l">
              <a:lnSpc>
                <a:spcPct val="130000"/>
              </a:lnSpc>
              <a:spcBef>
                <a:spcPts val="600"/>
              </a:spcBef>
              <a:spcAft>
                <a:spcPts val="0"/>
              </a:spcAft>
              <a:buClr>
                <a:schemeClr val="lt2"/>
              </a:buClr>
              <a:buSzPts val="1360"/>
              <a:buChar char="-"/>
              <a:defRPr sz="1000">
                <a:solidFill>
                  <a:schemeClr val="lt2"/>
                </a:solidFill>
              </a:defRPr>
            </a:lvl5pPr>
            <a:lvl6pPr indent="-292100" lvl="5" marL="2743200" rtl="0" algn="l">
              <a:lnSpc>
                <a:spcPct val="90000"/>
              </a:lnSpc>
              <a:spcBef>
                <a:spcPts val="500"/>
              </a:spcBef>
              <a:spcAft>
                <a:spcPts val="0"/>
              </a:spcAft>
              <a:buClr>
                <a:schemeClr val="lt2"/>
              </a:buClr>
              <a:buSzPts val="1000"/>
              <a:buChar char="•"/>
              <a:defRPr sz="1000">
                <a:solidFill>
                  <a:schemeClr val="lt2"/>
                </a:solidFill>
              </a:defRPr>
            </a:lvl6pPr>
            <a:lvl7pPr indent="-292100" lvl="6" marL="3200400" rtl="0" algn="l">
              <a:lnSpc>
                <a:spcPct val="90000"/>
              </a:lnSpc>
              <a:spcBef>
                <a:spcPts val="500"/>
              </a:spcBef>
              <a:spcAft>
                <a:spcPts val="0"/>
              </a:spcAft>
              <a:buClr>
                <a:schemeClr val="lt2"/>
              </a:buClr>
              <a:buSzPts val="1000"/>
              <a:buChar char="•"/>
              <a:defRPr sz="1000">
                <a:solidFill>
                  <a:schemeClr val="lt2"/>
                </a:solidFill>
              </a:defRPr>
            </a:lvl7pPr>
            <a:lvl8pPr indent="-292100" lvl="7" marL="3657600" rtl="0" algn="l">
              <a:lnSpc>
                <a:spcPct val="90000"/>
              </a:lnSpc>
              <a:spcBef>
                <a:spcPts val="500"/>
              </a:spcBef>
              <a:spcAft>
                <a:spcPts val="0"/>
              </a:spcAft>
              <a:buClr>
                <a:schemeClr val="lt2"/>
              </a:buClr>
              <a:buSzPts val="1000"/>
              <a:buChar char="•"/>
              <a:defRPr sz="1000">
                <a:solidFill>
                  <a:schemeClr val="lt2"/>
                </a:solidFill>
              </a:defRPr>
            </a:lvl8pPr>
            <a:lvl9pPr indent="-292100" lvl="8" marL="4114800" rtl="0" algn="l">
              <a:lnSpc>
                <a:spcPct val="90000"/>
              </a:lnSpc>
              <a:spcBef>
                <a:spcPts val="500"/>
              </a:spcBef>
              <a:spcAft>
                <a:spcPts val="0"/>
              </a:spcAft>
              <a:buClr>
                <a:schemeClr val="lt2"/>
              </a:buClr>
              <a:buSzPts val="1000"/>
              <a:buChar char="•"/>
              <a:defRPr sz="1000">
                <a:solidFill>
                  <a:schemeClr val="lt2"/>
                </a:solidFill>
              </a:defRPr>
            </a:lvl9pPr>
          </a:lstStyle>
          <a:p/>
        </p:txBody>
      </p:sp>
      <p:sp>
        <p:nvSpPr>
          <p:cNvPr id="19" name="Google Shape;19;p2"/>
          <p:cNvSpPr txBox="1"/>
          <p:nvPr>
            <p:ph type="ctrTitle"/>
          </p:nvPr>
        </p:nvSpPr>
        <p:spPr>
          <a:xfrm>
            <a:off x="348700" y="1239125"/>
            <a:ext cx="4053000" cy="2386500"/>
          </a:xfrm>
          <a:prstGeom prst="rect">
            <a:avLst/>
          </a:prstGeom>
          <a:noFill/>
          <a:ln>
            <a:noFill/>
          </a:ln>
        </p:spPr>
        <p:txBody>
          <a:bodyPr anchorCtr="0" anchor="b" bIns="45700" lIns="0" spcFirstLastPara="1" rIns="91425" wrap="square" tIns="45700">
            <a:noAutofit/>
          </a:bodyPr>
          <a:lstStyle>
            <a:lvl1pPr lvl="0" rtl="0" algn="ctr">
              <a:lnSpc>
                <a:spcPct val="100000"/>
              </a:lnSpc>
              <a:spcBef>
                <a:spcPts val="0"/>
              </a:spcBef>
              <a:spcAft>
                <a:spcPts val="0"/>
              </a:spcAft>
              <a:buClr>
                <a:schemeClr val="lt1"/>
              </a:buClr>
              <a:buSzPts val="3400"/>
              <a:buFont typeface="Arial"/>
              <a:buNone/>
              <a:defRPr b="1" i="0" cap="none">
                <a:solidFill>
                  <a:schemeClr val="lt1"/>
                </a:solidFill>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cxnSp>
        <p:nvCxnSpPr>
          <p:cNvPr id="20" name="Google Shape;20;p2"/>
          <p:cNvCxnSpPr/>
          <p:nvPr/>
        </p:nvCxnSpPr>
        <p:spPr>
          <a:xfrm>
            <a:off x="276359" y="2216727"/>
            <a:ext cx="0" cy="3402300"/>
          </a:xfrm>
          <a:prstGeom prst="straightConnector1">
            <a:avLst/>
          </a:prstGeom>
          <a:noFill/>
          <a:ln cap="flat" cmpd="sng" w="28575">
            <a:solidFill>
              <a:schemeClr val="lt1"/>
            </a:solidFill>
            <a:prstDash val="dash"/>
            <a:miter lim="800000"/>
            <a:headEnd len="sm" w="sm" type="none"/>
            <a:tailEnd len="sm" w="sm" type="none"/>
          </a:ln>
        </p:spPr>
      </p:cxnSp>
      <p:pic>
        <p:nvPicPr>
          <p:cNvPr id="21" name="Google Shape;21;p2"/>
          <p:cNvPicPr preferRelativeResize="0"/>
          <p:nvPr/>
        </p:nvPicPr>
        <p:blipFill rotWithShape="1">
          <a:blip r:embed="rId3">
            <a:alphaModFix/>
          </a:blip>
          <a:srcRect b="0" l="0" r="0" t="0"/>
          <a:stretch/>
        </p:blipFill>
        <p:spPr>
          <a:xfrm>
            <a:off x="137569" y="129505"/>
            <a:ext cx="3907717" cy="83221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
          <p:cNvSpPr txBox="1"/>
          <p:nvPr>
            <p:ph type="ctrTitle"/>
          </p:nvPr>
        </p:nvSpPr>
        <p:spPr>
          <a:xfrm>
            <a:off x="493776" y="1490663"/>
            <a:ext cx="4978800" cy="2387700"/>
          </a:xfrm>
          <a:prstGeom prst="rect">
            <a:avLst/>
          </a:prstGeom>
          <a:noFill/>
          <a:ln>
            <a:noFill/>
          </a:ln>
        </p:spPr>
        <p:txBody>
          <a:bodyPr anchorCtr="0" anchor="b" bIns="45700" lIns="0" spcFirstLastPara="1" rIns="91425" wrap="square" tIns="45700">
            <a:noAutofit/>
          </a:bodyPr>
          <a:lstStyle>
            <a:lvl1pPr lvl="0" rtl="0" algn="l">
              <a:lnSpc>
                <a:spcPct val="107407"/>
              </a:lnSpc>
              <a:spcBef>
                <a:spcPts val="0"/>
              </a:spcBef>
              <a:spcAft>
                <a:spcPts val="0"/>
              </a:spcAft>
              <a:buClr>
                <a:schemeClr val="lt1"/>
              </a:buClr>
              <a:buSzPts val="5400"/>
              <a:buFont typeface="Arial"/>
              <a:buNone/>
              <a:defRPr b="1" i="0" sz="3600" cap="none">
                <a:solidFill>
                  <a:schemeClr val="lt1"/>
                </a:solidFill>
                <a:latin typeface="Georgia"/>
                <a:ea typeface="Georgia"/>
                <a:cs typeface="Georgia"/>
                <a:sym typeface="Georgia"/>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 name="Google Shape;24;p3"/>
          <p:cNvSpPr txBox="1"/>
          <p:nvPr>
            <p:ph idx="1" type="subTitle"/>
          </p:nvPr>
        </p:nvSpPr>
        <p:spPr>
          <a:xfrm>
            <a:off x="493776" y="3970337"/>
            <a:ext cx="4978800" cy="2213100"/>
          </a:xfrm>
          <a:prstGeom prst="rect">
            <a:avLst/>
          </a:prstGeom>
          <a:noFill/>
          <a:ln>
            <a:noFill/>
          </a:ln>
        </p:spPr>
        <p:txBody>
          <a:bodyPr anchorCtr="0" anchor="t" bIns="45700" lIns="0" spcFirstLastPara="1" rIns="91425" wrap="square" tIns="45700">
            <a:noAutofit/>
          </a:bodyPr>
          <a:lstStyle>
            <a:lvl1pPr lvl="0" rtl="0" algn="l">
              <a:lnSpc>
                <a:spcPct val="130000"/>
              </a:lnSpc>
              <a:spcBef>
                <a:spcPts val="600"/>
              </a:spcBef>
              <a:spcAft>
                <a:spcPts val="0"/>
              </a:spcAft>
              <a:buSzPts val="3360"/>
              <a:buNone/>
              <a:defRPr b="0" sz="2800">
                <a:solidFill>
                  <a:schemeClr val="lt1"/>
                </a:solidFill>
                <a:latin typeface="Georgia"/>
                <a:ea typeface="Georgia"/>
                <a:cs typeface="Georgia"/>
                <a:sym typeface="Georgia"/>
              </a:defRPr>
            </a:lvl1pPr>
            <a:lvl2pPr lvl="1" rtl="0" algn="ctr">
              <a:lnSpc>
                <a:spcPct val="130000"/>
              </a:lnSpc>
              <a:spcBef>
                <a:spcPts val="600"/>
              </a:spcBef>
              <a:spcAft>
                <a:spcPts val="0"/>
              </a:spcAft>
              <a:buSzPts val="2400"/>
              <a:buNone/>
              <a:defRPr sz="2000"/>
            </a:lvl2pPr>
            <a:lvl3pPr lvl="2" rtl="0" algn="ctr">
              <a:lnSpc>
                <a:spcPct val="130000"/>
              </a:lnSpc>
              <a:spcBef>
                <a:spcPts val="600"/>
              </a:spcBef>
              <a:spcAft>
                <a:spcPts val="0"/>
              </a:spcAft>
              <a:buSzPts val="2160"/>
              <a:buNone/>
              <a:defRPr sz="1800"/>
            </a:lvl3pPr>
            <a:lvl4pPr lvl="3" rtl="0" algn="ctr">
              <a:lnSpc>
                <a:spcPct val="130000"/>
              </a:lnSpc>
              <a:spcBef>
                <a:spcPts val="600"/>
              </a:spcBef>
              <a:spcAft>
                <a:spcPts val="0"/>
              </a:spcAft>
              <a:buSzPts val="1920"/>
              <a:buNone/>
              <a:defRPr sz="1600"/>
            </a:lvl4pPr>
            <a:lvl5pPr lvl="4" rtl="0" algn="ctr">
              <a:lnSpc>
                <a:spcPct val="130000"/>
              </a:lnSpc>
              <a:spcBef>
                <a:spcPts val="600"/>
              </a:spcBef>
              <a:spcAft>
                <a:spcPts val="0"/>
              </a:spcAft>
              <a:buSzPts val="192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
          <p:cNvSpPr txBox="1"/>
          <p:nvPr>
            <p:ph type="title"/>
          </p:nvPr>
        </p:nvSpPr>
        <p:spPr>
          <a:xfrm>
            <a:off x="369850" y="958750"/>
            <a:ext cx="8444400" cy="7320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425200" y="1821425"/>
            <a:ext cx="8389200" cy="4920300"/>
          </a:xfrm>
          <a:prstGeom prst="rect">
            <a:avLst/>
          </a:prstGeom>
          <a:noFill/>
          <a:ln>
            <a:noFill/>
          </a:ln>
        </p:spPr>
        <p:txBody>
          <a:bodyPr anchorCtr="0" anchor="t" bIns="45700" lIns="91425" spcFirstLastPara="1" rIns="91425" wrap="square" tIns="45700">
            <a:noAutofit/>
          </a:bodyPr>
          <a:lstStyle>
            <a:lvl1pPr indent="-365760" lvl="0" marL="457200" rtl="0" algn="l">
              <a:lnSpc>
                <a:spcPct val="130000"/>
              </a:lnSpc>
              <a:spcBef>
                <a:spcPts val="600"/>
              </a:spcBef>
              <a:spcAft>
                <a:spcPts val="0"/>
              </a:spcAft>
              <a:buSzPts val="2160"/>
              <a:buFont typeface="Comfortaa"/>
              <a:buChar char="•"/>
              <a:defRPr>
                <a:latin typeface="Comfortaa"/>
                <a:ea typeface="Comfortaa"/>
                <a:cs typeface="Comfortaa"/>
                <a:sym typeface="Comfortaa"/>
              </a:defRPr>
            </a:lvl1pPr>
            <a:lvl2pPr indent="-365760" lvl="1" marL="914400" rtl="0" algn="l">
              <a:lnSpc>
                <a:spcPct val="130000"/>
              </a:lnSpc>
              <a:spcBef>
                <a:spcPts val="600"/>
              </a:spcBef>
              <a:spcAft>
                <a:spcPts val="0"/>
              </a:spcAft>
              <a:buSzPts val="2160"/>
              <a:buFont typeface="Comfortaa"/>
              <a:buChar char="-"/>
              <a:defRPr>
                <a:latin typeface="Comfortaa"/>
                <a:ea typeface="Comfortaa"/>
                <a:cs typeface="Comfortaa"/>
                <a:sym typeface="Comfortaa"/>
              </a:defRPr>
            </a:lvl2pPr>
            <a:lvl3pPr indent="-365760" lvl="2" marL="1371600" rtl="0" algn="l">
              <a:lnSpc>
                <a:spcPct val="130000"/>
              </a:lnSpc>
              <a:spcBef>
                <a:spcPts val="600"/>
              </a:spcBef>
              <a:spcAft>
                <a:spcPts val="0"/>
              </a:spcAft>
              <a:buSzPts val="2160"/>
              <a:buFont typeface="Comfortaa"/>
              <a:buChar char="-"/>
              <a:defRPr>
                <a:latin typeface="Comfortaa"/>
                <a:ea typeface="Comfortaa"/>
                <a:cs typeface="Comfortaa"/>
                <a:sym typeface="Comfortaa"/>
              </a:defRPr>
            </a:lvl3pPr>
            <a:lvl4pPr indent="-365760" lvl="3" marL="1828800" rtl="0" algn="l">
              <a:lnSpc>
                <a:spcPct val="130000"/>
              </a:lnSpc>
              <a:spcBef>
                <a:spcPts val="600"/>
              </a:spcBef>
              <a:spcAft>
                <a:spcPts val="0"/>
              </a:spcAft>
              <a:buSzPts val="2160"/>
              <a:buFont typeface="Comfortaa"/>
              <a:buChar char="-"/>
              <a:defRPr>
                <a:latin typeface="Comfortaa"/>
                <a:ea typeface="Comfortaa"/>
                <a:cs typeface="Comfortaa"/>
                <a:sym typeface="Comfortaa"/>
              </a:defRPr>
            </a:lvl4pPr>
            <a:lvl5pPr indent="-365760" lvl="4" marL="2286000" rtl="0" algn="l">
              <a:lnSpc>
                <a:spcPct val="130000"/>
              </a:lnSpc>
              <a:spcBef>
                <a:spcPts val="600"/>
              </a:spcBef>
              <a:spcAft>
                <a:spcPts val="0"/>
              </a:spcAft>
              <a:buSzPts val="2160"/>
              <a:buFont typeface="Comfortaa"/>
              <a:buChar char="-"/>
              <a:defRPr>
                <a:latin typeface="Comfortaa"/>
                <a:ea typeface="Comfortaa"/>
                <a:cs typeface="Comfortaa"/>
                <a:sym typeface="Comfortaa"/>
              </a:defRPr>
            </a:lvl5pPr>
            <a:lvl6pPr indent="-342900" lvl="5" marL="2743200" rtl="0" algn="l">
              <a:lnSpc>
                <a:spcPct val="90000"/>
              </a:lnSpc>
              <a:spcBef>
                <a:spcPts val="500"/>
              </a:spcBef>
              <a:spcAft>
                <a:spcPts val="0"/>
              </a:spcAft>
              <a:buSzPts val="1800"/>
              <a:buFont typeface="Comfortaa"/>
              <a:buChar char="•"/>
              <a:defRPr>
                <a:latin typeface="Comfortaa"/>
                <a:ea typeface="Comfortaa"/>
                <a:cs typeface="Comfortaa"/>
                <a:sym typeface="Comfortaa"/>
              </a:defRPr>
            </a:lvl6pPr>
            <a:lvl7pPr indent="-342900" lvl="6" marL="3200400" rtl="0" algn="l">
              <a:lnSpc>
                <a:spcPct val="90000"/>
              </a:lnSpc>
              <a:spcBef>
                <a:spcPts val="500"/>
              </a:spcBef>
              <a:spcAft>
                <a:spcPts val="0"/>
              </a:spcAft>
              <a:buSzPts val="1800"/>
              <a:buFont typeface="Comfortaa"/>
              <a:buChar char="•"/>
              <a:defRPr>
                <a:latin typeface="Comfortaa"/>
                <a:ea typeface="Comfortaa"/>
                <a:cs typeface="Comfortaa"/>
                <a:sym typeface="Comfortaa"/>
              </a:defRPr>
            </a:lvl7pPr>
            <a:lvl8pPr indent="-342900" lvl="7" marL="3657600" rtl="0" algn="l">
              <a:lnSpc>
                <a:spcPct val="90000"/>
              </a:lnSpc>
              <a:spcBef>
                <a:spcPts val="500"/>
              </a:spcBef>
              <a:spcAft>
                <a:spcPts val="0"/>
              </a:spcAft>
              <a:buSzPts val="1800"/>
              <a:buFont typeface="Comfortaa"/>
              <a:buChar char="•"/>
              <a:defRPr>
                <a:latin typeface="Comfortaa"/>
                <a:ea typeface="Comfortaa"/>
                <a:cs typeface="Comfortaa"/>
                <a:sym typeface="Comfortaa"/>
              </a:defRPr>
            </a:lvl8pPr>
            <a:lvl9pPr indent="-342900" lvl="8" marL="4114800" rtl="0" algn="l">
              <a:lnSpc>
                <a:spcPct val="90000"/>
              </a:lnSpc>
              <a:spcBef>
                <a:spcPts val="500"/>
              </a:spcBef>
              <a:spcAft>
                <a:spcPts val="0"/>
              </a:spcAft>
              <a:buSzPts val="1800"/>
              <a:buFont typeface="Comfortaa"/>
              <a:buChar char="•"/>
              <a:defRPr>
                <a:latin typeface="Comfortaa"/>
                <a:ea typeface="Comfortaa"/>
                <a:cs typeface="Comfortaa"/>
                <a:sym typeface="Comfortaa"/>
              </a:defRPr>
            </a:lvl9pPr>
          </a:lstStyle>
          <a:p/>
        </p:txBody>
      </p:sp>
      <p:sp>
        <p:nvSpPr>
          <p:cNvPr id="28" name="Google Shape;28;p4"/>
          <p:cNvSpPr txBox="1"/>
          <p:nvPr>
            <p:ph idx="11" type="ftr"/>
          </p:nvPr>
        </p:nvSpPr>
        <p:spPr>
          <a:xfrm>
            <a:off x="5357475" y="6492900"/>
            <a:ext cx="36630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ouble Content" type="twoObj">
  <p:cSld name="TWO_OBJECTS">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5"/>
          <p:cNvSpPr txBox="1"/>
          <p:nvPr>
            <p:ph type="title"/>
          </p:nvPr>
        </p:nvSpPr>
        <p:spPr>
          <a:xfrm>
            <a:off x="351200" y="1076950"/>
            <a:ext cx="8430000" cy="5913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2"/>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p5"/>
          <p:cNvSpPr txBox="1"/>
          <p:nvPr>
            <p:ph idx="1" type="body"/>
          </p:nvPr>
        </p:nvSpPr>
        <p:spPr>
          <a:xfrm>
            <a:off x="425200" y="1754125"/>
            <a:ext cx="3922800" cy="4734000"/>
          </a:xfrm>
          <a:prstGeom prst="rect">
            <a:avLst/>
          </a:prstGeom>
          <a:noFill/>
          <a:ln>
            <a:noFill/>
          </a:ln>
        </p:spPr>
        <p:txBody>
          <a:bodyPr anchorCtr="0" anchor="t" bIns="45700" lIns="91425" spcFirstLastPara="1" rIns="91425" wrap="square" tIns="45700">
            <a:noAutofit/>
          </a:bodyPr>
          <a:lstStyle>
            <a:lvl1pPr indent="-365760" lvl="0" marL="457200" rtl="0" algn="l">
              <a:lnSpc>
                <a:spcPct val="130000"/>
              </a:lnSpc>
              <a:spcBef>
                <a:spcPts val="600"/>
              </a:spcBef>
              <a:spcAft>
                <a:spcPts val="0"/>
              </a:spcAft>
              <a:buClr>
                <a:srgbClr val="333333"/>
              </a:buClr>
              <a:buSzPts val="2160"/>
              <a:buChar char="•"/>
              <a:defRPr>
                <a:solidFill>
                  <a:srgbClr val="333333"/>
                </a:solidFill>
              </a:defRPr>
            </a:lvl1pPr>
            <a:lvl2pPr indent="-365760" lvl="1" marL="914400" rtl="0" algn="l">
              <a:lnSpc>
                <a:spcPct val="130000"/>
              </a:lnSpc>
              <a:spcBef>
                <a:spcPts val="600"/>
              </a:spcBef>
              <a:spcAft>
                <a:spcPts val="0"/>
              </a:spcAft>
              <a:buClr>
                <a:srgbClr val="333333"/>
              </a:buClr>
              <a:buSzPts val="2160"/>
              <a:buChar char="-"/>
              <a:defRPr>
                <a:solidFill>
                  <a:srgbClr val="333333"/>
                </a:solidFill>
              </a:defRPr>
            </a:lvl2pPr>
            <a:lvl3pPr indent="-365760" lvl="2" marL="1371600" rtl="0" algn="l">
              <a:lnSpc>
                <a:spcPct val="130000"/>
              </a:lnSpc>
              <a:spcBef>
                <a:spcPts val="600"/>
              </a:spcBef>
              <a:spcAft>
                <a:spcPts val="0"/>
              </a:spcAft>
              <a:buClr>
                <a:srgbClr val="333333"/>
              </a:buClr>
              <a:buSzPts val="2160"/>
              <a:buChar char="-"/>
              <a:defRPr>
                <a:solidFill>
                  <a:srgbClr val="333333"/>
                </a:solidFill>
              </a:defRPr>
            </a:lvl3pPr>
            <a:lvl4pPr indent="-365760" lvl="3" marL="1828800" rtl="0" algn="l">
              <a:lnSpc>
                <a:spcPct val="130000"/>
              </a:lnSpc>
              <a:spcBef>
                <a:spcPts val="600"/>
              </a:spcBef>
              <a:spcAft>
                <a:spcPts val="0"/>
              </a:spcAft>
              <a:buClr>
                <a:srgbClr val="333333"/>
              </a:buClr>
              <a:buSzPts val="2160"/>
              <a:buChar char="-"/>
              <a:defRPr>
                <a:solidFill>
                  <a:srgbClr val="333333"/>
                </a:solidFill>
              </a:defRPr>
            </a:lvl4pPr>
            <a:lvl5pPr indent="-365760" lvl="4" marL="2286000" rtl="0" algn="l">
              <a:lnSpc>
                <a:spcPct val="130000"/>
              </a:lnSpc>
              <a:spcBef>
                <a:spcPts val="600"/>
              </a:spcBef>
              <a:spcAft>
                <a:spcPts val="0"/>
              </a:spcAft>
              <a:buClr>
                <a:srgbClr val="333333"/>
              </a:buClr>
              <a:buSzPts val="2160"/>
              <a:buChar char="-"/>
              <a:defRPr>
                <a:solidFill>
                  <a:srgbClr val="333333"/>
                </a:solidFill>
              </a:defRPr>
            </a:lvl5pPr>
            <a:lvl6pPr indent="-342900" lvl="5" marL="2743200" rtl="0" algn="l">
              <a:lnSpc>
                <a:spcPct val="90000"/>
              </a:lnSpc>
              <a:spcBef>
                <a:spcPts val="500"/>
              </a:spcBef>
              <a:spcAft>
                <a:spcPts val="0"/>
              </a:spcAft>
              <a:buClr>
                <a:srgbClr val="333333"/>
              </a:buClr>
              <a:buSzPts val="1800"/>
              <a:buChar char="•"/>
              <a:defRPr>
                <a:solidFill>
                  <a:srgbClr val="333333"/>
                </a:solidFill>
              </a:defRPr>
            </a:lvl6pPr>
            <a:lvl7pPr indent="-342900" lvl="6" marL="3200400" rtl="0" algn="l">
              <a:lnSpc>
                <a:spcPct val="90000"/>
              </a:lnSpc>
              <a:spcBef>
                <a:spcPts val="500"/>
              </a:spcBef>
              <a:spcAft>
                <a:spcPts val="0"/>
              </a:spcAft>
              <a:buClr>
                <a:srgbClr val="333333"/>
              </a:buClr>
              <a:buSzPts val="1800"/>
              <a:buChar char="•"/>
              <a:defRPr>
                <a:solidFill>
                  <a:srgbClr val="333333"/>
                </a:solidFill>
              </a:defRPr>
            </a:lvl7pPr>
            <a:lvl8pPr indent="-342900" lvl="7" marL="3657600" rtl="0" algn="l">
              <a:lnSpc>
                <a:spcPct val="90000"/>
              </a:lnSpc>
              <a:spcBef>
                <a:spcPts val="500"/>
              </a:spcBef>
              <a:spcAft>
                <a:spcPts val="0"/>
              </a:spcAft>
              <a:buClr>
                <a:srgbClr val="333333"/>
              </a:buClr>
              <a:buSzPts val="1800"/>
              <a:buChar char="•"/>
              <a:defRPr>
                <a:solidFill>
                  <a:srgbClr val="333333"/>
                </a:solidFill>
              </a:defRPr>
            </a:lvl8pPr>
            <a:lvl9pPr indent="-342900" lvl="8" marL="4114800" rtl="0" algn="l">
              <a:lnSpc>
                <a:spcPct val="90000"/>
              </a:lnSpc>
              <a:spcBef>
                <a:spcPts val="500"/>
              </a:spcBef>
              <a:spcAft>
                <a:spcPts val="0"/>
              </a:spcAft>
              <a:buClr>
                <a:srgbClr val="333333"/>
              </a:buClr>
              <a:buSzPts val="1800"/>
              <a:buChar char="•"/>
              <a:defRPr>
                <a:solidFill>
                  <a:srgbClr val="333333"/>
                </a:solidFill>
              </a:defRPr>
            </a:lvl9pPr>
          </a:lstStyle>
          <a:p/>
        </p:txBody>
      </p:sp>
      <p:sp>
        <p:nvSpPr>
          <p:cNvPr id="32" name="Google Shape;32;p5"/>
          <p:cNvSpPr txBox="1"/>
          <p:nvPr>
            <p:ph idx="2" type="body"/>
          </p:nvPr>
        </p:nvSpPr>
        <p:spPr>
          <a:xfrm>
            <a:off x="4389125" y="1711850"/>
            <a:ext cx="4455600" cy="4608000"/>
          </a:xfrm>
          <a:prstGeom prst="rect">
            <a:avLst/>
          </a:prstGeom>
          <a:noFill/>
          <a:ln>
            <a:noFill/>
          </a:ln>
        </p:spPr>
        <p:txBody>
          <a:bodyPr anchorCtr="0" anchor="t" bIns="45700" lIns="91425" spcFirstLastPara="1" rIns="91425" wrap="square" tIns="45700">
            <a:noAutofit/>
          </a:bodyPr>
          <a:lstStyle>
            <a:lvl1pPr indent="-365760" lvl="0" marL="457200" rtl="0" algn="l">
              <a:lnSpc>
                <a:spcPct val="130000"/>
              </a:lnSpc>
              <a:spcBef>
                <a:spcPts val="600"/>
              </a:spcBef>
              <a:spcAft>
                <a:spcPts val="0"/>
              </a:spcAft>
              <a:buClr>
                <a:srgbClr val="333333"/>
              </a:buClr>
              <a:buSzPts val="2160"/>
              <a:buChar char="•"/>
              <a:defRPr>
                <a:solidFill>
                  <a:srgbClr val="333333"/>
                </a:solidFill>
              </a:defRPr>
            </a:lvl1pPr>
            <a:lvl2pPr indent="-365760" lvl="1" marL="914400" rtl="0" algn="l">
              <a:lnSpc>
                <a:spcPct val="130000"/>
              </a:lnSpc>
              <a:spcBef>
                <a:spcPts val="600"/>
              </a:spcBef>
              <a:spcAft>
                <a:spcPts val="0"/>
              </a:spcAft>
              <a:buClr>
                <a:srgbClr val="333333"/>
              </a:buClr>
              <a:buSzPts val="2160"/>
              <a:buChar char="-"/>
              <a:defRPr>
                <a:solidFill>
                  <a:srgbClr val="333333"/>
                </a:solidFill>
              </a:defRPr>
            </a:lvl2pPr>
            <a:lvl3pPr indent="-365760" lvl="2" marL="1371600" rtl="0" algn="l">
              <a:lnSpc>
                <a:spcPct val="130000"/>
              </a:lnSpc>
              <a:spcBef>
                <a:spcPts val="600"/>
              </a:spcBef>
              <a:spcAft>
                <a:spcPts val="0"/>
              </a:spcAft>
              <a:buClr>
                <a:srgbClr val="333333"/>
              </a:buClr>
              <a:buSzPts val="2160"/>
              <a:buChar char="-"/>
              <a:defRPr>
                <a:solidFill>
                  <a:srgbClr val="333333"/>
                </a:solidFill>
              </a:defRPr>
            </a:lvl3pPr>
            <a:lvl4pPr indent="-365760" lvl="3" marL="1828800" rtl="0" algn="l">
              <a:lnSpc>
                <a:spcPct val="130000"/>
              </a:lnSpc>
              <a:spcBef>
                <a:spcPts val="600"/>
              </a:spcBef>
              <a:spcAft>
                <a:spcPts val="0"/>
              </a:spcAft>
              <a:buClr>
                <a:srgbClr val="333333"/>
              </a:buClr>
              <a:buSzPts val="2160"/>
              <a:buChar char="-"/>
              <a:defRPr>
                <a:solidFill>
                  <a:srgbClr val="333333"/>
                </a:solidFill>
              </a:defRPr>
            </a:lvl4pPr>
            <a:lvl5pPr indent="-365760" lvl="4" marL="2286000" rtl="0" algn="l">
              <a:lnSpc>
                <a:spcPct val="130000"/>
              </a:lnSpc>
              <a:spcBef>
                <a:spcPts val="600"/>
              </a:spcBef>
              <a:spcAft>
                <a:spcPts val="0"/>
              </a:spcAft>
              <a:buClr>
                <a:srgbClr val="333333"/>
              </a:buClr>
              <a:buSzPts val="2160"/>
              <a:buChar char="-"/>
              <a:defRPr>
                <a:solidFill>
                  <a:srgbClr val="333333"/>
                </a:solidFill>
              </a:defRPr>
            </a:lvl5pPr>
            <a:lvl6pPr indent="-342900" lvl="5" marL="2743200" rtl="0" algn="l">
              <a:lnSpc>
                <a:spcPct val="90000"/>
              </a:lnSpc>
              <a:spcBef>
                <a:spcPts val="500"/>
              </a:spcBef>
              <a:spcAft>
                <a:spcPts val="0"/>
              </a:spcAft>
              <a:buClr>
                <a:srgbClr val="333333"/>
              </a:buClr>
              <a:buSzPts val="1800"/>
              <a:buChar char="•"/>
              <a:defRPr>
                <a:solidFill>
                  <a:srgbClr val="333333"/>
                </a:solidFill>
              </a:defRPr>
            </a:lvl6pPr>
            <a:lvl7pPr indent="-342900" lvl="6" marL="3200400" rtl="0" algn="l">
              <a:lnSpc>
                <a:spcPct val="90000"/>
              </a:lnSpc>
              <a:spcBef>
                <a:spcPts val="500"/>
              </a:spcBef>
              <a:spcAft>
                <a:spcPts val="0"/>
              </a:spcAft>
              <a:buClr>
                <a:srgbClr val="333333"/>
              </a:buClr>
              <a:buSzPts val="1800"/>
              <a:buChar char="•"/>
              <a:defRPr>
                <a:solidFill>
                  <a:srgbClr val="333333"/>
                </a:solidFill>
              </a:defRPr>
            </a:lvl7pPr>
            <a:lvl8pPr indent="-342900" lvl="7" marL="3657600" rtl="0" algn="l">
              <a:lnSpc>
                <a:spcPct val="90000"/>
              </a:lnSpc>
              <a:spcBef>
                <a:spcPts val="500"/>
              </a:spcBef>
              <a:spcAft>
                <a:spcPts val="0"/>
              </a:spcAft>
              <a:buClr>
                <a:srgbClr val="333333"/>
              </a:buClr>
              <a:buSzPts val="1800"/>
              <a:buChar char="•"/>
              <a:defRPr>
                <a:solidFill>
                  <a:srgbClr val="333333"/>
                </a:solidFill>
              </a:defRPr>
            </a:lvl8pPr>
            <a:lvl9pPr indent="-342900" lvl="8" marL="4114800" rtl="0" algn="l">
              <a:lnSpc>
                <a:spcPct val="90000"/>
              </a:lnSpc>
              <a:spcBef>
                <a:spcPts val="500"/>
              </a:spcBef>
              <a:spcAft>
                <a:spcPts val="0"/>
              </a:spcAft>
              <a:buClr>
                <a:srgbClr val="333333"/>
              </a:buClr>
              <a:buSzPts val="1800"/>
              <a:buChar char="•"/>
              <a:defRPr>
                <a:solidFill>
                  <a:srgbClr val="333333"/>
                </a:solidFill>
              </a:defRPr>
            </a:lvl9pPr>
          </a:lstStyle>
          <a:p/>
        </p:txBody>
      </p:sp>
      <p:sp>
        <p:nvSpPr>
          <p:cNvPr id="33" name="Google Shape;33;p5"/>
          <p:cNvSpPr txBox="1"/>
          <p:nvPr>
            <p:ph idx="11" type="ftr"/>
          </p:nvPr>
        </p:nvSpPr>
        <p:spPr>
          <a:xfrm>
            <a:off x="5294075" y="6425450"/>
            <a:ext cx="3663000" cy="3651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51196" y="1076941"/>
            <a:ext cx="7886700" cy="591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400"/>
              <a:buFont typeface="Georgia"/>
              <a:buNone/>
              <a:defRPr b="0" i="0" sz="3400" u="none" cap="none" strike="noStrike">
                <a:solidFill>
                  <a:schemeClr val="dk2"/>
                </a:solidFill>
                <a:latin typeface="Georgia"/>
                <a:ea typeface="Georgia"/>
                <a:cs typeface="Georgia"/>
                <a:sym typeface="Georg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25200" y="1845400"/>
            <a:ext cx="8387700" cy="4308000"/>
          </a:xfrm>
          <a:prstGeom prst="rect">
            <a:avLst/>
          </a:prstGeom>
          <a:noFill/>
          <a:ln>
            <a:noFill/>
          </a:ln>
        </p:spPr>
        <p:txBody>
          <a:bodyPr anchorCtr="0" anchor="t" bIns="45700" lIns="91425" spcFirstLastPara="1" rIns="91425" wrap="square" tIns="45700">
            <a:noAutofit/>
          </a:bodyPr>
          <a:lstStyle>
            <a:lvl1pPr indent="-365760" lvl="0" marL="457200" marR="0" rtl="0" algn="l">
              <a:lnSpc>
                <a:spcPct val="130000"/>
              </a:lnSpc>
              <a:spcBef>
                <a:spcPts val="600"/>
              </a:spcBef>
              <a:spcAft>
                <a:spcPts val="0"/>
              </a:spcAft>
              <a:buSzPts val="2160"/>
              <a:buFont typeface="Comfortaa SemiBold"/>
              <a:buChar char="•"/>
              <a:defRPr i="0" sz="1800" u="none" cap="none" strike="noStrike">
                <a:latin typeface="Comfortaa SemiBold"/>
                <a:ea typeface="Comfortaa SemiBold"/>
                <a:cs typeface="Comfortaa SemiBold"/>
                <a:sym typeface="Comfortaa SemiBold"/>
              </a:defRPr>
            </a:lvl1pPr>
            <a:lvl2pPr indent="-365760" lvl="1" marL="914400" marR="0" rtl="0" algn="l">
              <a:lnSpc>
                <a:spcPct val="130000"/>
              </a:lnSpc>
              <a:spcBef>
                <a:spcPts val="600"/>
              </a:spcBef>
              <a:spcAft>
                <a:spcPts val="0"/>
              </a:spcAft>
              <a:buSzPts val="2160"/>
              <a:buFont typeface="Comfortaa SemiBold"/>
              <a:buChar char="-"/>
              <a:defRPr i="0" sz="1800" u="none" cap="none" strike="noStrike">
                <a:latin typeface="Comfortaa SemiBold"/>
                <a:ea typeface="Comfortaa SemiBold"/>
                <a:cs typeface="Comfortaa SemiBold"/>
                <a:sym typeface="Comfortaa SemiBold"/>
              </a:defRPr>
            </a:lvl2pPr>
            <a:lvl3pPr indent="-365760" lvl="2" marL="1371600" marR="0" rtl="0" algn="l">
              <a:lnSpc>
                <a:spcPct val="130000"/>
              </a:lnSpc>
              <a:spcBef>
                <a:spcPts val="600"/>
              </a:spcBef>
              <a:spcAft>
                <a:spcPts val="0"/>
              </a:spcAft>
              <a:buSzPts val="2160"/>
              <a:buFont typeface="Comfortaa SemiBold"/>
              <a:buChar char="-"/>
              <a:defRPr i="0" sz="1800" u="none" cap="none" strike="noStrike">
                <a:latin typeface="Comfortaa SemiBold"/>
                <a:ea typeface="Comfortaa SemiBold"/>
                <a:cs typeface="Comfortaa SemiBold"/>
                <a:sym typeface="Comfortaa SemiBold"/>
              </a:defRPr>
            </a:lvl3pPr>
            <a:lvl4pPr indent="-365760" lvl="3" marL="1828800" marR="0" rtl="0" algn="l">
              <a:lnSpc>
                <a:spcPct val="130000"/>
              </a:lnSpc>
              <a:spcBef>
                <a:spcPts val="600"/>
              </a:spcBef>
              <a:spcAft>
                <a:spcPts val="0"/>
              </a:spcAft>
              <a:buSzPts val="2160"/>
              <a:buFont typeface="Comfortaa SemiBold"/>
              <a:buChar char="-"/>
              <a:defRPr i="0" sz="1800" u="none" cap="none" strike="noStrike">
                <a:latin typeface="Comfortaa SemiBold"/>
                <a:ea typeface="Comfortaa SemiBold"/>
                <a:cs typeface="Comfortaa SemiBold"/>
                <a:sym typeface="Comfortaa SemiBold"/>
              </a:defRPr>
            </a:lvl4pPr>
            <a:lvl5pPr indent="-365760" lvl="4" marL="2286000" marR="0" rtl="0" algn="l">
              <a:lnSpc>
                <a:spcPct val="130000"/>
              </a:lnSpc>
              <a:spcBef>
                <a:spcPts val="600"/>
              </a:spcBef>
              <a:spcAft>
                <a:spcPts val="0"/>
              </a:spcAft>
              <a:buSzPts val="2160"/>
              <a:buFont typeface="Comfortaa SemiBold"/>
              <a:buChar char="-"/>
              <a:defRPr i="0" sz="1800" u="none" cap="none" strike="noStrike">
                <a:latin typeface="Comfortaa SemiBold"/>
                <a:ea typeface="Comfortaa SemiBold"/>
                <a:cs typeface="Comfortaa SemiBold"/>
                <a:sym typeface="Comfortaa SemiBold"/>
              </a:defRPr>
            </a:lvl5pPr>
            <a:lvl6pPr indent="-342900" lvl="5" marL="2743200" marR="0" rtl="0" algn="l">
              <a:lnSpc>
                <a:spcPct val="90000"/>
              </a:lnSpc>
              <a:spcBef>
                <a:spcPts val="500"/>
              </a:spcBef>
              <a:spcAft>
                <a:spcPts val="0"/>
              </a:spcAft>
              <a:buSzPts val="1800"/>
              <a:buFont typeface="Comfortaa SemiBold"/>
              <a:buChar char="•"/>
              <a:defRPr i="0" sz="1800" u="none" cap="none" strike="noStrike">
                <a:latin typeface="Comfortaa SemiBold"/>
                <a:ea typeface="Comfortaa SemiBold"/>
                <a:cs typeface="Comfortaa SemiBold"/>
                <a:sym typeface="Comfortaa SemiBold"/>
              </a:defRPr>
            </a:lvl6pPr>
            <a:lvl7pPr indent="-342900" lvl="6" marL="3200400" marR="0" rtl="0" algn="l">
              <a:lnSpc>
                <a:spcPct val="90000"/>
              </a:lnSpc>
              <a:spcBef>
                <a:spcPts val="500"/>
              </a:spcBef>
              <a:spcAft>
                <a:spcPts val="0"/>
              </a:spcAft>
              <a:buSzPts val="1800"/>
              <a:buFont typeface="Comfortaa SemiBold"/>
              <a:buChar char="•"/>
              <a:defRPr i="0" sz="1800" u="none" cap="none" strike="noStrike">
                <a:latin typeface="Comfortaa SemiBold"/>
                <a:ea typeface="Comfortaa SemiBold"/>
                <a:cs typeface="Comfortaa SemiBold"/>
                <a:sym typeface="Comfortaa SemiBold"/>
              </a:defRPr>
            </a:lvl7pPr>
            <a:lvl8pPr indent="-342900" lvl="7" marL="3657600" marR="0" rtl="0" algn="l">
              <a:lnSpc>
                <a:spcPct val="90000"/>
              </a:lnSpc>
              <a:spcBef>
                <a:spcPts val="500"/>
              </a:spcBef>
              <a:spcAft>
                <a:spcPts val="0"/>
              </a:spcAft>
              <a:buSzPts val="1800"/>
              <a:buFont typeface="Comfortaa SemiBold"/>
              <a:buChar char="•"/>
              <a:defRPr i="0" sz="1800" u="none" cap="none" strike="noStrike">
                <a:latin typeface="Comfortaa SemiBold"/>
                <a:ea typeface="Comfortaa SemiBold"/>
                <a:cs typeface="Comfortaa SemiBold"/>
                <a:sym typeface="Comfortaa SemiBold"/>
              </a:defRPr>
            </a:lvl8pPr>
            <a:lvl9pPr indent="-342900" lvl="8" marL="4114800" marR="0" rtl="0" algn="l">
              <a:lnSpc>
                <a:spcPct val="90000"/>
              </a:lnSpc>
              <a:spcBef>
                <a:spcPts val="500"/>
              </a:spcBef>
              <a:spcAft>
                <a:spcPts val="0"/>
              </a:spcAft>
              <a:buSzPts val="1800"/>
              <a:buFont typeface="Comfortaa SemiBold"/>
              <a:buChar char="•"/>
              <a:defRPr i="0" sz="1800" u="none" cap="none" strike="noStrike">
                <a:latin typeface="Comfortaa SemiBold"/>
                <a:ea typeface="Comfortaa SemiBold"/>
                <a:cs typeface="Comfortaa SemiBold"/>
                <a:sym typeface="Comfortaa SemiBold"/>
              </a:defRPr>
            </a:lvl9pPr>
          </a:lstStyle>
          <a:p/>
        </p:txBody>
      </p:sp>
      <p:sp>
        <p:nvSpPr>
          <p:cNvPr id="12" name="Google Shape;12;p1"/>
          <p:cNvSpPr txBox="1"/>
          <p:nvPr>
            <p:ph idx="11" type="ftr"/>
          </p:nvPr>
        </p:nvSpPr>
        <p:spPr>
          <a:xfrm>
            <a:off x="5294075" y="6319775"/>
            <a:ext cx="36630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1" i="0" sz="1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nvSpPr>
        <p:spPr>
          <a:xfrm>
            <a:off x="5542161" y="217021"/>
            <a:ext cx="2769300" cy="48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Khoa Công Nghệ Thông Tin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20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TS. Nguyễn Văn Hiệu</a:t>
            </a:r>
            <a:endParaRPr b="1" i="0" sz="1200" u="none" cap="none" strike="noStrike">
              <a:solidFill>
                <a:schemeClr val="lt1"/>
              </a:solidFill>
              <a:latin typeface="Arial"/>
              <a:ea typeface="Arial"/>
              <a:cs typeface="Arial"/>
              <a:sym typeface="Arial"/>
            </a:endParaRPr>
          </a:p>
        </p:txBody>
      </p:sp>
      <p:sp>
        <p:nvSpPr>
          <p:cNvPr id="14" name="Google Shape;14;p1"/>
          <p:cNvSpPr/>
          <p:nvPr/>
        </p:nvSpPr>
        <p:spPr>
          <a:xfrm>
            <a:off x="8311897" y="134971"/>
            <a:ext cx="645300" cy="596100"/>
          </a:xfrm>
          <a:prstGeom prst="roundRect">
            <a:avLst>
              <a:gd fmla="val 16667" name="adj"/>
            </a:avLst>
          </a:prstGeom>
          <a:solidFill>
            <a:schemeClr val="lt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LOGO KHOA</a:t>
            </a:r>
            <a:endParaRPr b="0" i="0" sz="1400" u="none" cap="none" strike="noStrike">
              <a:solidFill>
                <a:srgbClr val="000000"/>
              </a:solidFill>
              <a:latin typeface="Arial"/>
              <a:ea typeface="Arial"/>
              <a:cs typeface="Arial"/>
              <a:sym typeface="Arial"/>
            </a:endParaRPr>
          </a:p>
        </p:txBody>
      </p:sp>
      <p:pic>
        <p:nvPicPr>
          <p:cNvPr id="15" name="Google Shape;15;p1"/>
          <p:cNvPicPr preferRelativeResize="0"/>
          <p:nvPr/>
        </p:nvPicPr>
        <p:blipFill rotWithShape="1">
          <a:blip r:embed="rId2">
            <a:alphaModFix/>
          </a:blip>
          <a:srcRect b="0" l="0" r="0" t="0"/>
          <a:stretch/>
        </p:blipFill>
        <p:spPr>
          <a:xfrm>
            <a:off x="-102631" y="-33229"/>
            <a:ext cx="3242733" cy="690596"/>
          </a:xfrm>
          <a:prstGeom prst="rect">
            <a:avLst/>
          </a:prstGeom>
          <a:noFill/>
          <a:ln>
            <a:noFill/>
          </a:ln>
        </p:spPr>
      </p:pic>
      <p:pic>
        <p:nvPicPr>
          <p:cNvPr descr="A close up of a sign&#10;&#10;Description automatically generated" id="16" name="Google Shape;16;p1"/>
          <p:cNvPicPr preferRelativeResize="0"/>
          <p:nvPr/>
        </p:nvPicPr>
        <p:blipFill rotWithShape="1">
          <a:blip r:embed="rId3">
            <a:alphaModFix/>
          </a:blip>
          <a:srcRect b="0" l="0" r="0" t="0"/>
          <a:stretch/>
        </p:blipFill>
        <p:spPr>
          <a:xfrm>
            <a:off x="8311555" y="140531"/>
            <a:ext cx="702733" cy="6223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7.png"/><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50.png"/><Relationship Id="rId7"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8.png"/><Relationship Id="rId5" Type="http://schemas.openxmlformats.org/officeDocument/2006/relationships/image" Target="../media/image41.png"/><Relationship Id="rId6"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8.png"/><Relationship Id="rId5" Type="http://schemas.openxmlformats.org/officeDocument/2006/relationships/image" Target="../media/image39.png"/><Relationship Id="rId6"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44.png"/><Relationship Id="rId6"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ruder.io/optimizing-gradient-descent/index.html#stochasticgradientdescent" TargetMode="External"/><Relationship Id="rId4" Type="http://schemas.openxmlformats.org/officeDocument/2006/relationships/hyperlink" Target="https://www.youtube.com/watch?v=UfNU3Vhv5CA"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46.png"/><Relationship Id="rId5"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6.png"/><Relationship Id="rId11" Type="http://schemas.openxmlformats.org/officeDocument/2006/relationships/image" Target="../media/image14.png"/><Relationship Id="rId10" Type="http://schemas.openxmlformats.org/officeDocument/2006/relationships/image" Target="../media/image15.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25.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31.png"/><Relationship Id="rId7"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6"/>
          <p:cNvSpPr txBox="1"/>
          <p:nvPr>
            <p:ph type="ctrTitle"/>
          </p:nvPr>
        </p:nvSpPr>
        <p:spPr>
          <a:xfrm>
            <a:off x="437875" y="2788650"/>
            <a:ext cx="4164900" cy="1280700"/>
          </a:xfrm>
          <a:prstGeom prst="rect">
            <a:avLst/>
          </a:prstGeom>
          <a:noFill/>
          <a:ln>
            <a:noFill/>
          </a:ln>
        </p:spPr>
        <p:txBody>
          <a:bodyPr anchorCtr="0" anchor="b" bIns="45700" lIns="0" spcFirstLastPara="1" rIns="91425" wrap="square" tIns="45700">
            <a:noAutofit/>
          </a:bodyPr>
          <a:lstStyle/>
          <a:p>
            <a:pPr indent="0" lvl="0" marL="0" rtl="0" algn="l">
              <a:lnSpc>
                <a:spcPct val="100000"/>
              </a:lnSpc>
              <a:spcBef>
                <a:spcPts val="0"/>
              </a:spcBef>
              <a:spcAft>
                <a:spcPts val="0"/>
              </a:spcAft>
              <a:buClr>
                <a:schemeClr val="lt1"/>
              </a:buClr>
              <a:buSzPts val="3600"/>
              <a:buFont typeface="Arial"/>
              <a:buNone/>
            </a:pPr>
            <a:r>
              <a:t/>
            </a:r>
            <a:endParaRPr sz="2900"/>
          </a:p>
          <a:p>
            <a:pPr indent="0" lvl="0" marL="0" rtl="0" algn="ctr">
              <a:lnSpc>
                <a:spcPct val="100000"/>
              </a:lnSpc>
              <a:spcBef>
                <a:spcPts val="0"/>
              </a:spcBef>
              <a:spcAft>
                <a:spcPts val="0"/>
              </a:spcAft>
              <a:buClr>
                <a:schemeClr val="lt1"/>
              </a:buClr>
              <a:buSzPts val="3600"/>
              <a:buFont typeface="Arial"/>
              <a:buNone/>
            </a:pPr>
            <a:r>
              <a:rPr lang="en-US" sz="2600"/>
              <a:t>T</a:t>
            </a:r>
            <a:r>
              <a:rPr lang="en-US" sz="2600"/>
              <a:t>OÁN ỨNG DỤNG CÔNG NGHỆ THÔNG TIN</a:t>
            </a:r>
            <a:endParaRPr sz="2600"/>
          </a:p>
        </p:txBody>
      </p:sp>
      <p:sp>
        <p:nvSpPr>
          <p:cNvPr id="39" name="Google Shape;39;p6"/>
          <p:cNvSpPr txBox="1"/>
          <p:nvPr/>
        </p:nvSpPr>
        <p:spPr>
          <a:xfrm>
            <a:off x="1309143" y="4828745"/>
            <a:ext cx="4944000" cy="61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FF00"/>
                </a:solidFill>
                <a:latin typeface="Arial"/>
                <a:ea typeface="Arial"/>
                <a:cs typeface="Arial"/>
                <a:sym typeface="Arial"/>
              </a:rPr>
              <a:t>Khoa Công Nghệ Thông Tin</a:t>
            </a:r>
            <a:endParaRPr b="1" i="0" sz="1600" u="none" cap="none" strike="noStrike">
              <a:solidFill>
                <a:srgbClr val="FFFF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TS. Nguyễn Văn Hiệu</a:t>
            </a:r>
            <a:endParaRPr b="0" i="0" sz="1400" u="none" cap="none" strike="noStrike">
              <a:solidFill>
                <a:srgbClr val="000000"/>
              </a:solidFill>
              <a:latin typeface="Arial"/>
              <a:ea typeface="Arial"/>
              <a:cs typeface="Arial"/>
              <a:sym typeface="Arial"/>
            </a:endParaRPr>
          </a:p>
        </p:txBody>
      </p:sp>
      <p:sp>
        <p:nvSpPr>
          <p:cNvPr id="40" name="Google Shape;40;p6"/>
          <p:cNvSpPr/>
          <p:nvPr/>
        </p:nvSpPr>
        <p:spPr>
          <a:xfrm>
            <a:off x="437871" y="4735071"/>
            <a:ext cx="797700" cy="797700"/>
          </a:xfrm>
          <a:prstGeom prst="roundRect">
            <a:avLst>
              <a:gd fmla="val 16667" name="adj"/>
            </a:avLst>
          </a:prstGeom>
          <a:solidFill>
            <a:schemeClr val="lt1"/>
          </a:solid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LOGO KHOA</a:t>
            </a:r>
            <a:endParaRPr b="0" i="0" sz="1400" u="none" cap="none" strike="noStrike">
              <a:solidFill>
                <a:srgbClr val="000000"/>
              </a:solidFill>
              <a:latin typeface="Arial"/>
              <a:ea typeface="Arial"/>
              <a:cs typeface="Arial"/>
              <a:sym typeface="Arial"/>
            </a:endParaRPr>
          </a:p>
        </p:txBody>
      </p:sp>
      <p:pic>
        <p:nvPicPr>
          <p:cNvPr id="41" name="Google Shape;41;p6"/>
          <p:cNvPicPr preferRelativeResize="0"/>
          <p:nvPr/>
        </p:nvPicPr>
        <p:blipFill rotWithShape="1">
          <a:blip r:embed="rId3">
            <a:alphaModFix/>
          </a:blip>
          <a:srcRect b="0" l="0" r="0" t="0"/>
          <a:stretch/>
        </p:blipFill>
        <p:spPr>
          <a:xfrm>
            <a:off x="476464" y="4764626"/>
            <a:ext cx="557456" cy="546308"/>
          </a:xfrm>
          <a:prstGeom prst="rect">
            <a:avLst/>
          </a:prstGeom>
          <a:noFill/>
          <a:ln cap="flat" cmpd="sng" w="28575">
            <a:solidFill>
              <a:schemeClr val="accent1"/>
            </a:solidFill>
            <a:prstDash val="solid"/>
            <a:miter lim="8000"/>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5"/>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Gradient Descent cho hàm </a:t>
            </a:r>
            <a:r>
              <a:rPr lang="en-US"/>
              <a:t>đa </a:t>
            </a:r>
            <a:r>
              <a:rPr lang="en-US"/>
              <a:t>biến(</a:t>
            </a:r>
            <a:r>
              <a:rPr lang="en-US"/>
              <a:t>tiếp)</a:t>
            </a:r>
            <a:endParaRPr/>
          </a:p>
        </p:txBody>
      </p:sp>
      <p:sp>
        <p:nvSpPr>
          <p:cNvPr id="131" name="Google Shape;131;p15"/>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Bài toán </a:t>
            </a:r>
            <a:r>
              <a:rPr lang="en-US"/>
              <a:t>Linear Regression ( nhắc lại) </a:t>
            </a:r>
            <a:r>
              <a:rPr lang="en-US"/>
              <a:t> </a:t>
            </a:r>
            <a:endParaRPr/>
          </a:p>
          <a:p>
            <a:pPr indent="-365760" lvl="0" marL="457200" rtl="0" algn="l">
              <a:spcBef>
                <a:spcPts val="0"/>
              </a:spcBef>
              <a:spcAft>
                <a:spcPts val="0"/>
              </a:spcAft>
              <a:buSzPts val="2160"/>
              <a:buChar char="•"/>
            </a:pPr>
            <a:r>
              <a:rPr lang="en-US"/>
              <a:t>Hàm mất mát</a:t>
            </a:r>
            <a:endParaRPr/>
          </a:p>
          <a:p>
            <a:pPr indent="0" lvl="0" marL="0" rtl="0" algn="l">
              <a:spcBef>
                <a:spcPts val="600"/>
              </a:spcBef>
              <a:spcAft>
                <a:spcPts val="0"/>
              </a:spcAft>
              <a:buNone/>
            </a:pPr>
            <a:r>
              <a:t/>
            </a:r>
            <a:endParaRPr/>
          </a:p>
          <a:p>
            <a:pPr indent="0" lvl="0" marL="457200" rtl="0" algn="l">
              <a:spcBef>
                <a:spcPts val="600"/>
              </a:spcBef>
              <a:spcAft>
                <a:spcPts val="0"/>
              </a:spcAft>
              <a:buNone/>
            </a:pPr>
            <a:r>
              <a:t/>
            </a:r>
            <a:endParaRPr/>
          </a:p>
          <a:p>
            <a:pPr indent="-365760" lvl="0" marL="457200" rtl="0" algn="l">
              <a:spcBef>
                <a:spcPts val="600"/>
              </a:spcBef>
              <a:spcAft>
                <a:spcPts val="0"/>
              </a:spcAft>
              <a:buSzPts val="2160"/>
              <a:buChar char="•"/>
            </a:pPr>
            <a:r>
              <a:rPr lang="en-US"/>
              <a:t>Các ký hiệu:</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65760" lvl="0" marL="457200" rtl="0" algn="l">
              <a:spcBef>
                <a:spcPts val="600"/>
              </a:spcBef>
              <a:spcAft>
                <a:spcPts val="0"/>
              </a:spcAft>
              <a:buSzPts val="2160"/>
              <a:buChar char="•"/>
            </a:pPr>
            <a:r>
              <a:rPr lang="en-US"/>
              <a:t>Đạo hàm:</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rPr lang="en-US"/>
              <a:t>  </a:t>
            </a:r>
            <a:endParaRPr/>
          </a:p>
        </p:txBody>
      </p:sp>
      <p:pic>
        <p:nvPicPr>
          <p:cNvPr descr="{&quot;font&quot;:{&quot;color&quot;:&quot;#000000&quot;,&quot;size&quot;:18,&quot;family&quot;:&quot;Comfortaa&quot;},&quot;aid&quot;:null,&quot;code&quot;:&quot;\\begin{align*}\n{L\\left(w\\right)}&amp;={\\frac{1}{2N}\\sum_{i=1}^{N}\\left(\\bar{X}^{\\left(i\\right)}\\cdot w-y^{\\left(i\\right)}\\right)^{2}}\\\\\n{\\,}&amp;={\\frac{1}{2N}\\left\\|\\bar{X}.w-y\\right\\|_{2}^{2}}\t\n\\end{align*}&quot;,&quot;id&quot;:&quot;7&quot;,&quot;backgroundColor&quot;:&quot;#ffffff&quot;,&quot;type&quot;:&quot;align*&quot;,&quot;backgroundColorModified&quot;:false,&quot;ts&quot;:1627546138162,&quot;cs&quot;:&quot;M0kRmkW8KO5nWKSeKlF9zA==&quot;,&quot;size&quot;:{&quot;width&quot;:347.3333333333333,&quot;height&quot;:126.66666666666667}}" id="132" name="Google Shape;132;p15"/>
          <p:cNvPicPr preferRelativeResize="0"/>
          <p:nvPr/>
        </p:nvPicPr>
        <p:blipFill>
          <a:blip r:embed="rId3">
            <a:alphaModFix/>
          </a:blip>
          <a:stretch>
            <a:fillRect/>
          </a:stretch>
        </p:blipFill>
        <p:spPr>
          <a:xfrm>
            <a:off x="2827600" y="2644525"/>
            <a:ext cx="3308350" cy="1206500"/>
          </a:xfrm>
          <a:prstGeom prst="rect">
            <a:avLst/>
          </a:prstGeom>
          <a:noFill/>
          <a:ln>
            <a:noFill/>
          </a:ln>
        </p:spPr>
      </p:pic>
      <p:pic>
        <p:nvPicPr>
          <p:cNvPr descr="{&quot;font&quot;:{&quot;family&quot;:&quot;Comfortaa&quot;,&quot;color&quot;:&quot;#000000&quot;,&quot;size&quot;:18},&quot;type&quot;:&quot;align*&quot;,&quot;id&quot;:&quot;8&quot;,&quot;aid&quot;:null,&quot;backgroundColorModified&quot;:false,&quot;code&quot;:&quot;\\begin{align*}\n{y=\\,\\begin{pmatrix}\n{y_{1}}\\\\\n{\\vdots}\\\\\n{y_{N}}\\\\\n\\end{pmatrix},w=\\begin{pmatrix}\n{w_{0}}\\\\\n{\\vdots}\\\\\n{w_{n}}\\\\\n\\end{pmatrix},}&amp;\\relempty{\\bar{X}=\\begin{pmatrix}\n{1}&amp;{x_{1}^{\\left(1\\right)}}&amp;{...}&amp;{x_{n}^{\\left(1\\right)}}\\\\\n{1}&amp;{x_{1}^{\\left(2\\right)}}&amp;{...}&amp;{x_{n}^{\\left(2\\right)}}\\\\\n{\\vdots}&amp;{\\vdots}&amp;{\\cdots}&amp;{\\vdots}\\\\\n{1}&amp;{x_{1}^{\\left(N\\right)}}&amp;{\\dots}&amp;{x_{n}^{\\left(N\\right)}}\\\\\n\\end{pmatrix}}\t\n\\end{align*}&quot;,&quot;backgroundColor&quot;:&quot;#ffffff&quot;,&quot;ts&quot;:1627547009776,&quot;cs&quot;:&quot;UTxDonmZMZSgIDEDJHrSrg==&quot;,&quot;size&quot;:{&quot;width&quot;:580.5,&quot;height&quot;:166}}" id="133" name="Google Shape;133;p15"/>
          <p:cNvPicPr preferRelativeResize="0"/>
          <p:nvPr/>
        </p:nvPicPr>
        <p:blipFill>
          <a:blip r:embed="rId4">
            <a:alphaModFix/>
          </a:blip>
          <a:stretch>
            <a:fillRect/>
          </a:stretch>
        </p:blipFill>
        <p:spPr>
          <a:xfrm>
            <a:off x="2479013" y="3851017"/>
            <a:ext cx="5529263" cy="1581150"/>
          </a:xfrm>
          <a:prstGeom prst="rect">
            <a:avLst/>
          </a:prstGeom>
          <a:noFill/>
          <a:ln>
            <a:noFill/>
          </a:ln>
        </p:spPr>
      </p:pic>
      <p:pic>
        <p:nvPicPr>
          <p:cNvPr descr="{&quot;code&quot;:&quot;$$\\Delta_{w}L\\left(w\\right)=\\frac{1}{N}\\bar{X}^{T}\\left(\\bar{X.}w-y\\right)$$&quot;,&quot;font&quot;:{&quot;color&quot;:&quot;#000000&quot;,&quot;size&quot;:18,&quot;family&quot;:&quot;Comfortaa&quot;},&quot;backgroundColorModified&quot;:false,&quot;id&quot;:&quot;9&quot;,&quot;type&quot;:&quot;$$&quot;,&quot;aid&quot;:null,&quot;backgroundColor&quot;:&quot;#ffffff&quot;,&quot;ts&quot;:1627547502879,&quot;cs&quot;:&quot;UiFmNkjwPkWHHLrd6fidUw==&quot;,&quot;size&quot;:{&quot;width&quot;:289.25,&quot;height&quot;:49}}" id="134" name="Google Shape;134;p15"/>
          <p:cNvPicPr preferRelativeResize="0"/>
          <p:nvPr/>
        </p:nvPicPr>
        <p:blipFill>
          <a:blip r:embed="rId5">
            <a:alphaModFix/>
          </a:blip>
          <a:stretch>
            <a:fillRect/>
          </a:stretch>
        </p:blipFill>
        <p:spPr>
          <a:xfrm>
            <a:off x="2639500" y="5900331"/>
            <a:ext cx="2755106" cy="466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6"/>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Gradient Descent cho hàm </a:t>
            </a:r>
            <a:r>
              <a:rPr lang="en-US"/>
              <a:t>đa</a:t>
            </a:r>
            <a:r>
              <a:rPr lang="en-US"/>
              <a:t> biến(</a:t>
            </a:r>
            <a:r>
              <a:rPr lang="en-US"/>
              <a:t>tiếp)</a:t>
            </a:r>
            <a:endParaRPr/>
          </a:p>
        </p:txBody>
      </p:sp>
      <p:sp>
        <p:nvSpPr>
          <p:cNvPr id="141" name="Google Shape;141;p16"/>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Phương pháp truyền thống</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365760" lvl="0" marL="914400" rtl="0" algn="l">
              <a:spcBef>
                <a:spcPts val="600"/>
              </a:spcBef>
              <a:spcAft>
                <a:spcPts val="0"/>
              </a:spcAft>
              <a:buSzPts val="2160"/>
              <a:buChar char="•"/>
            </a:pPr>
            <a:r>
              <a:rPr lang="en-US"/>
              <a:t>V</a:t>
            </a:r>
            <a:r>
              <a:rPr lang="en-US"/>
              <a:t>ấn đề khó khăn</a:t>
            </a:r>
            <a:endParaRPr b="1"/>
          </a:p>
          <a:p>
            <a:pPr indent="-365760" lvl="1" marL="1828800" marR="0" rtl="0" algn="l">
              <a:lnSpc>
                <a:spcPct val="130000"/>
              </a:lnSpc>
              <a:spcBef>
                <a:spcPts val="0"/>
              </a:spcBef>
              <a:spcAft>
                <a:spcPts val="0"/>
              </a:spcAft>
              <a:buSzPts val="2160"/>
              <a:buChar char="-"/>
            </a:pPr>
            <a:r>
              <a:rPr lang="en-US"/>
              <a:t>N và n lớn </a:t>
            </a:r>
            <a:endParaRPr/>
          </a:p>
          <a:p>
            <a:pPr indent="-365760" lvl="1" marL="1828800" marR="0" rtl="0" algn="l">
              <a:lnSpc>
                <a:spcPct val="130000"/>
              </a:lnSpc>
              <a:spcBef>
                <a:spcPts val="0"/>
              </a:spcBef>
              <a:spcAft>
                <a:spcPts val="0"/>
              </a:spcAft>
              <a:buSzPts val="2160"/>
              <a:buChar char="-"/>
            </a:pPr>
            <a:r>
              <a:rPr lang="en-US"/>
              <a:t>...</a:t>
            </a:r>
            <a:endParaRPr/>
          </a:p>
          <a:p>
            <a:pPr indent="0" lvl="0" marL="0" rtl="0" algn="l">
              <a:spcBef>
                <a:spcPts val="600"/>
              </a:spcBef>
              <a:spcAft>
                <a:spcPts val="0"/>
              </a:spcAft>
              <a:buNone/>
            </a:pPr>
            <a:r>
              <a:rPr lang="en-US"/>
              <a:t>         </a:t>
            </a:r>
            <a:endParaRPr/>
          </a:p>
          <a:p>
            <a:pPr indent="0" lvl="0" marL="0" rtl="0" algn="l">
              <a:spcBef>
                <a:spcPts val="600"/>
              </a:spcBef>
              <a:spcAft>
                <a:spcPts val="0"/>
              </a:spcAft>
              <a:buNone/>
            </a:pPr>
            <a:r>
              <a:rPr lang="en-US"/>
              <a:t>          ⇒ Sử dụng Gradient descent</a:t>
            </a:r>
            <a:endParaRPr/>
          </a:p>
          <a:p>
            <a:pPr indent="0" lvl="0" marL="0" marR="0" rtl="0" algn="l">
              <a:lnSpc>
                <a:spcPct val="130000"/>
              </a:lnSpc>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rPr lang="en-US"/>
              <a:t>  </a:t>
            </a:r>
            <a:endParaRPr/>
          </a:p>
        </p:txBody>
      </p:sp>
      <p:pic>
        <p:nvPicPr>
          <p:cNvPr descr="{&quot;type&quot;:&quot;lalign*&quot;,&quot;backgroundColorModified&quot;:false,&quot;font&quot;:{&quot;color&quot;:&quot;#000000&quot;,&quot;size&quot;:18,&quot;family&quot;:&quot;Comfortaa&quot;},&quot;code&quot;:&quot;\\begin{lalign*}\n&amp;{\\Delta_{w}L\\left(w\\right)=\\frac{1}{N}\\bar{X}^{T}\\left(\\bar{X.}w-y\\right)=0}\\\\\n&amp;{}\\\\\n&amp;{\\implies w=\\left(\\bar{X}^{T}\\bar{X}\\right)^{-1}\\bar{X}^{T}y}\t\n\\end{lalign*}&quot;,&quot;aid&quot;:null,&quot;id&quot;:&quot;9&quot;,&quot;backgroundColor&quot;:&quot;#ffffff&quot;,&quot;ts&quot;:1627550480294,&quot;cs&quot;:&quot;ynF5YaAji4phNO49kPTHoA==&quot;,&quot;size&quot;:{&quot;width&quot;:337,&quot;height&quot;:137}}" id="142" name="Google Shape;142;p16"/>
          <p:cNvPicPr preferRelativeResize="0"/>
          <p:nvPr/>
        </p:nvPicPr>
        <p:blipFill>
          <a:blip r:embed="rId3">
            <a:alphaModFix/>
          </a:blip>
          <a:stretch>
            <a:fillRect/>
          </a:stretch>
        </p:blipFill>
        <p:spPr>
          <a:xfrm>
            <a:off x="2405000" y="2522871"/>
            <a:ext cx="3209925" cy="1304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7"/>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Gradient Descent cho hàm </a:t>
            </a:r>
            <a:r>
              <a:rPr lang="en-US"/>
              <a:t>đa</a:t>
            </a:r>
            <a:r>
              <a:rPr lang="en-US"/>
              <a:t> biến(</a:t>
            </a:r>
            <a:r>
              <a:rPr lang="en-US"/>
              <a:t>tiếp)</a:t>
            </a:r>
            <a:endParaRPr/>
          </a:p>
        </p:txBody>
      </p:sp>
      <p:sp>
        <p:nvSpPr>
          <p:cNvPr id="149" name="Google Shape;149;p17"/>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Cài đặt Gradient descent</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marR="0" rtl="0" algn="l">
              <a:lnSpc>
                <a:spcPct val="130000"/>
              </a:lnSpc>
              <a:spcBef>
                <a:spcPts val="600"/>
              </a:spcBef>
              <a:spcAft>
                <a:spcPts val="0"/>
              </a:spcAft>
              <a:buNone/>
            </a:pPr>
            <a:r>
              <a:t/>
            </a:r>
            <a:endParaRPr/>
          </a:p>
          <a:p>
            <a:pPr indent="0" lvl="0" marL="0" marR="0" rtl="0" algn="l">
              <a:lnSpc>
                <a:spcPct val="130000"/>
              </a:lnSpc>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rPr lang="en-US"/>
              <a:t>  </a:t>
            </a:r>
            <a:endParaRPr/>
          </a:p>
        </p:txBody>
      </p:sp>
      <p:pic>
        <p:nvPicPr>
          <p:cNvPr id="150" name="Google Shape;150;p17"/>
          <p:cNvPicPr preferRelativeResize="0"/>
          <p:nvPr/>
        </p:nvPicPr>
        <p:blipFill>
          <a:blip r:embed="rId3">
            <a:alphaModFix/>
          </a:blip>
          <a:stretch>
            <a:fillRect/>
          </a:stretch>
        </p:blipFill>
        <p:spPr>
          <a:xfrm>
            <a:off x="685950" y="2331225"/>
            <a:ext cx="8128299" cy="4410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8"/>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Gradient descent với hàm </a:t>
            </a:r>
            <a:r>
              <a:rPr lang="en-US"/>
              <a:t>đa biến(tiếp)</a:t>
            </a:r>
            <a:endParaRPr/>
          </a:p>
        </p:txBody>
      </p:sp>
      <p:sp>
        <p:nvSpPr>
          <p:cNvPr id="157" name="Google Shape;157;p18"/>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Điểm xét sẽ lăn từ từ xuống hố và dừng lại ở đáy hố</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65760" lvl="0" marL="457200" rtl="0" algn="l">
              <a:spcBef>
                <a:spcPts val="600"/>
              </a:spcBef>
              <a:spcAft>
                <a:spcPts val="0"/>
              </a:spcAft>
              <a:buSzPts val="2160"/>
              <a:buChar char="•"/>
            </a:pPr>
            <a:r>
              <a:rPr lang="en-US"/>
              <a:t>Tùy thuộc vào chọn điểm ban đầu mà kết quả có thể khác nhau</a:t>
            </a:r>
            <a:endParaRPr/>
          </a:p>
          <a:p>
            <a:pPr indent="0" lvl="0" marL="457200" rtl="0" algn="l">
              <a:spcBef>
                <a:spcPts val="600"/>
              </a:spcBef>
              <a:spcAft>
                <a:spcPts val="0"/>
              </a:spcAft>
              <a:buNone/>
            </a:pPr>
            <a:r>
              <a:t/>
            </a:r>
            <a:endParaRPr/>
          </a:p>
        </p:txBody>
      </p:sp>
      <p:pic>
        <p:nvPicPr>
          <p:cNvPr id="158" name="Google Shape;158;p18"/>
          <p:cNvPicPr preferRelativeResize="0"/>
          <p:nvPr/>
        </p:nvPicPr>
        <p:blipFill>
          <a:blip r:embed="rId3">
            <a:alphaModFix/>
          </a:blip>
          <a:stretch>
            <a:fillRect/>
          </a:stretch>
        </p:blipFill>
        <p:spPr>
          <a:xfrm>
            <a:off x="1492775" y="2443075"/>
            <a:ext cx="5707525" cy="1987200"/>
          </a:xfrm>
          <a:prstGeom prst="rect">
            <a:avLst/>
          </a:prstGeom>
          <a:noFill/>
          <a:ln>
            <a:noFill/>
          </a:ln>
        </p:spPr>
      </p:pic>
      <p:pic>
        <p:nvPicPr>
          <p:cNvPr id="159" name="Google Shape;159;p18"/>
          <p:cNvPicPr preferRelativeResize="0"/>
          <p:nvPr/>
        </p:nvPicPr>
        <p:blipFill>
          <a:blip r:embed="rId4">
            <a:alphaModFix/>
          </a:blip>
          <a:stretch>
            <a:fillRect/>
          </a:stretch>
        </p:blipFill>
        <p:spPr>
          <a:xfrm>
            <a:off x="1492775" y="4938275"/>
            <a:ext cx="5707524" cy="1738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Phương pháp khắc phục Gradient Descent</a:t>
            </a:r>
            <a:endParaRPr/>
          </a:p>
        </p:txBody>
      </p:sp>
      <p:sp>
        <p:nvSpPr>
          <p:cNvPr id="166" name="Google Shape;166;p19"/>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Gradient Descent với  Momentum</a:t>
            </a:r>
            <a:endParaRPr/>
          </a:p>
          <a:p>
            <a:pPr indent="-365760" lvl="0" marL="457200" rtl="0" algn="l">
              <a:lnSpc>
                <a:spcPct val="90000"/>
              </a:lnSpc>
              <a:spcBef>
                <a:spcPts val="0"/>
              </a:spcBef>
              <a:spcAft>
                <a:spcPts val="0"/>
              </a:spcAft>
              <a:buSzPts val="2160"/>
              <a:buChar char="•"/>
            </a:pPr>
            <a:r>
              <a:rPr lang="en-US"/>
              <a:t>Nesterov Accelerated Gradient (NAG)</a:t>
            </a:r>
            <a:endParaRPr/>
          </a:p>
          <a:p>
            <a:pPr indent="0" lvl="0" marL="0" rtl="0" algn="l">
              <a:spcBef>
                <a:spcPts val="6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Gradient Descent </a:t>
            </a:r>
            <a:r>
              <a:rPr lang="en-US"/>
              <a:t>với Momentum(đà)</a:t>
            </a:r>
            <a:endParaRPr/>
          </a:p>
        </p:txBody>
      </p:sp>
      <p:sp>
        <p:nvSpPr>
          <p:cNvPr id="173" name="Google Shape;173;p20"/>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Vấn đề</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365760" lvl="0" marL="457200" rtl="0" algn="l">
              <a:spcBef>
                <a:spcPts val="600"/>
              </a:spcBef>
              <a:spcAft>
                <a:spcPts val="0"/>
              </a:spcAft>
              <a:buSzPts val="2160"/>
              <a:buChar char="•"/>
            </a:pPr>
            <a:r>
              <a:rPr lang="en-US"/>
              <a:t>B có vận tốc đủ lớn khi di chuyển đến D, và theo đà sẽ di chuyển sang bên trái. Nếu vận tốc lớn hơn nữa thì sẽ di chuyển đến E và dừng ở C</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marR="0" rtl="0" algn="l">
              <a:lnSpc>
                <a:spcPct val="130000"/>
              </a:lnSpc>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rPr lang="en-US"/>
              <a:t>  </a:t>
            </a:r>
            <a:endParaRPr/>
          </a:p>
        </p:txBody>
      </p:sp>
      <p:pic>
        <p:nvPicPr>
          <p:cNvPr id="174" name="Google Shape;174;p20"/>
          <p:cNvPicPr preferRelativeResize="0"/>
          <p:nvPr/>
        </p:nvPicPr>
        <p:blipFill>
          <a:blip r:embed="rId3">
            <a:alphaModFix/>
          </a:blip>
          <a:stretch>
            <a:fillRect/>
          </a:stretch>
        </p:blipFill>
        <p:spPr>
          <a:xfrm>
            <a:off x="1062375" y="2393725"/>
            <a:ext cx="7752025" cy="27289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1"/>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Gradient Descent với Momentum(đà)</a:t>
            </a:r>
            <a:endParaRPr/>
          </a:p>
        </p:txBody>
      </p:sp>
      <p:sp>
        <p:nvSpPr>
          <p:cNvPr id="181" name="Google Shape;181;p21"/>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Thuật toán:</a:t>
            </a:r>
            <a:endParaRPr/>
          </a:p>
          <a:p>
            <a:pPr indent="-365760" lvl="1" marL="914400" marR="0" rtl="0" algn="l">
              <a:lnSpc>
                <a:spcPct val="130000"/>
              </a:lnSpc>
              <a:spcBef>
                <a:spcPts val="0"/>
              </a:spcBef>
              <a:spcAft>
                <a:spcPts val="0"/>
              </a:spcAft>
              <a:buSzPts val="2160"/>
              <a:buChar char="-"/>
            </a:pPr>
            <a:r>
              <a:rPr lang="en-US"/>
              <a:t>Dự đoán một điểm khởi tạo và vận tốc ban đầu </a:t>
            </a:r>
            <a:endParaRPr/>
          </a:p>
          <a:p>
            <a:pPr indent="0" lvl="0" marL="1371600" rtl="0" algn="l">
              <a:spcBef>
                <a:spcPts val="600"/>
              </a:spcBef>
              <a:spcAft>
                <a:spcPts val="0"/>
              </a:spcAft>
              <a:buNone/>
            </a:pPr>
            <a:r>
              <a:rPr lang="en-US"/>
              <a:t> </a:t>
            </a:r>
            <a:endParaRPr/>
          </a:p>
          <a:p>
            <a:pPr indent="-365760" lvl="1" marL="914400" marR="0" rtl="0" algn="l">
              <a:lnSpc>
                <a:spcPct val="130000"/>
              </a:lnSpc>
              <a:spcBef>
                <a:spcPts val="600"/>
              </a:spcBef>
              <a:spcAft>
                <a:spcPts val="0"/>
              </a:spcAft>
              <a:buSzPts val="2160"/>
              <a:buChar char="-"/>
            </a:pPr>
            <a:r>
              <a:rPr lang="en-US"/>
              <a:t>Cập nhật  đến đạt kết quả chấp nhận</a:t>
            </a:r>
            <a:endParaRPr/>
          </a:p>
          <a:p>
            <a:pPr indent="0" lvl="0" marL="0" rtl="0" algn="l">
              <a:spcBef>
                <a:spcPts val="600"/>
              </a:spcBef>
              <a:spcAft>
                <a:spcPts val="0"/>
              </a:spcAft>
              <a:buNone/>
            </a:pPr>
            <a:r>
              <a:t/>
            </a:r>
            <a:endParaRPr/>
          </a:p>
          <a:p>
            <a:pPr indent="0" lvl="0" marL="457200" rtl="0" algn="l">
              <a:spcBef>
                <a:spcPts val="600"/>
              </a:spcBef>
              <a:spcAft>
                <a:spcPts val="0"/>
              </a:spcAft>
              <a:buNone/>
            </a:pPr>
            <a:r>
              <a:t/>
            </a:r>
            <a:endParaRPr/>
          </a:p>
          <a:p>
            <a:pPr indent="-365760" lvl="0" marL="457200" rtl="0" algn="l">
              <a:spcBef>
                <a:spcPts val="600"/>
              </a:spcBef>
              <a:spcAft>
                <a:spcPts val="0"/>
              </a:spcAft>
              <a:buSzPts val="2160"/>
              <a:buChar char="•"/>
            </a:pPr>
            <a:r>
              <a:rPr lang="en-US"/>
              <a:t>     </a:t>
            </a:r>
            <a:r>
              <a:rPr lang="en-US"/>
              <a:t>là vận tốc vật lý:</a:t>
            </a:r>
            <a:endParaRPr/>
          </a:p>
          <a:p>
            <a:pPr indent="-365760" lvl="1" marL="914400" rtl="0" algn="l">
              <a:spcBef>
                <a:spcPts val="0"/>
              </a:spcBef>
              <a:spcAft>
                <a:spcPts val="0"/>
              </a:spcAft>
              <a:buSzPts val="2160"/>
              <a:buChar char="-"/>
            </a:pPr>
            <a:r>
              <a:rPr lang="en-US"/>
              <a:t>Thông tin về độ dốc ( tức đạo hàm - </a:t>
            </a:r>
            <a:r>
              <a:rPr b="1" lang="en-US"/>
              <a:t>gradient</a:t>
            </a:r>
            <a:r>
              <a:rPr lang="en-US"/>
              <a:t>) </a:t>
            </a:r>
            <a:endParaRPr/>
          </a:p>
          <a:p>
            <a:pPr indent="-365760" lvl="1" marL="914400" rtl="0" algn="l">
              <a:spcBef>
                <a:spcPts val="0"/>
              </a:spcBef>
              <a:spcAft>
                <a:spcPts val="0"/>
              </a:spcAft>
              <a:buSzPts val="2160"/>
              <a:buChar char="-"/>
            </a:pPr>
            <a:r>
              <a:rPr lang="en-US"/>
              <a:t>Thông tin về đà ( tức vận tốc của          - </a:t>
            </a:r>
            <a:r>
              <a:rPr b="1" lang="en-US"/>
              <a:t>momentum</a:t>
            </a:r>
            <a:r>
              <a:rPr lang="en-US"/>
              <a:t>)</a:t>
            </a:r>
            <a:endParaRPr/>
          </a:p>
          <a:p>
            <a:pPr indent="0" lvl="0" marL="914400" rtl="0" algn="l">
              <a:spcBef>
                <a:spcPts val="600"/>
              </a:spcBef>
              <a:spcAft>
                <a:spcPts val="0"/>
              </a:spcAft>
              <a:buNone/>
            </a:pPr>
            <a:r>
              <a:t/>
            </a:r>
            <a:endParaRPr/>
          </a:p>
          <a:p>
            <a:pPr indent="0" lvl="0" marL="0" rtl="0" algn="l">
              <a:spcBef>
                <a:spcPts val="600"/>
              </a:spcBef>
              <a:spcAft>
                <a:spcPts val="0"/>
              </a:spcAft>
              <a:buNone/>
            </a:pPr>
            <a:r>
              <a:t/>
            </a:r>
            <a:endParaRPr/>
          </a:p>
          <a:p>
            <a:pPr indent="0" lvl="0" marL="0" marR="0" rtl="0" algn="l">
              <a:lnSpc>
                <a:spcPct val="130000"/>
              </a:lnSpc>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rPr lang="en-US"/>
              <a:t>  </a:t>
            </a:r>
            <a:endParaRPr/>
          </a:p>
        </p:txBody>
      </p:sp>
      <p:pic>
        <p:nvPicPr>
          <p:cNvPr descr="{&quot;font&quot;:{&quot;color&quot;:&quot;#000000&quot;,&quot;size&quot;:18,&quot;family&quot;:&quot;Arial&quot;},&quot;type&quot;:&quot;$$&quot;,&quot;backgroundColorModified&quot;:false,&quot;aid&quot;:null,&quot;backgroundColor&quot;:&quot;#ffffff&quot;,&quot;code&quot;:&quot;$$\\theta:=\\,\\theta\\,-v_{t}$$&quot;,&quot;id&quot;:&quot;6&quot;,&quot;ts&quot;:1627576245212,&quot;cs&quot;:&quot;s8fQCgLi4BbsWDMBXRI75A==&quot;,&quot;size&quot;:{&quot;width&quot;:135.16666666666666,&quot;height&quot;:24.666666666666668}}" id="182" name="Google Shape;182;p21"/>
          <p:cNvPicPr preferRelativeResize="0"/>
          <p:nvPr/>
        </p:nvPicPr>
        <p:blipFill>
          <a:blip r:embed="rId3">
            <a:alphaModFix/>
          </a:blip>
          <a:stretch>
            <a:fillRect/>
          </a:stretch>
        </p:blipFill>
        <p:spPr>
          <a:xfrm>
            <a:off x="3541108" y="3928445"/>
            <a:ext cx="1287463" cy="234950"/>
          </a:xfrm>
          <a:prstGeom prst="rect">
            <a:avLst/>
          </a:prstGeom>
          <a:noFill/>
          <a:ln cap="flat" cmpd="sng" w="9525">
            <a:solidFill>
              <a:schemeClr val="dk2"/>
            </a:solidFill>
            <a:prstDash val="dot"/>
            <a:round/>
            <a:headEnd len="sm" w="sm" type="none"/>
            <a:tailEnd len="sm" w="sm" type="none"/>
          </a:ln>
        </p:spPr>
      </p:pic>
      <p:pic>
        <p:nvPicPr>
          <p:cNvPr descr="{&quot;font&quot;:{&quot;color&quot;:&quot;#000000&quot;,&quot;family&quot;:&quot;Arial&quot;,&quot;size&quot;:18},&quot;type&quot;:&quot;$$&quot;,&quot;id&quot;:&quot;6&quot;,&quot;code&quot;:&quot;$$v_{t}=\\,\\beta\\,.v_{t-1}+\\alpha.\\Delta_{\\theta}J\\left(\\theta\\right)$$&quot;,&quot;aid&quot;:null,&quot;backgroundColorModified&quot;:false,&quot;backgroundColor&quot;:&quot;#ffffff&quot;,&quot;ts&quot;:1627573246171,&quot;cs&quot;:&quot;xKB+Fi6q51cVICamrD+Zhg==&quot;,&quot;size&quot;:{&quot;width&quot;:293.99999999999994,&quot;height&quot;:28.75}}" id="183" name="Google Shape;183;p21"/>
          <p:cNvPicPr preferRelativeResize="0"/>
          <p:nvPr/>
        </p:nvPicPr>
        <p:blipFill>
          <a:blip r:embed="rId4">
            <a:alphaModFix/>
          </a:blip>
          <a:stretch>
            <a:fillRect/>
          </a:stretch>
        </p:blipFill>
        <p:spPr>
          <a:xfrm>
            <a:off x="3476460" y="6272978"/>
            <a:ext cx="2800350" cy="273844"/>
          </a:xfrm>
          <a:prstGeom prst="rect">
            <a:avLst/>
          </a:prstGeom>
          <a:noFill/>
          <a:ln>
            <a:noFill/>
          </a:ln>
        </p:spPr>
      </p:pic>
      <p:pic>
        <p:nvPicPr>
          <p:cNvPr descr="{&quot;id&quot;:&quot;6&quot;,&quot;code&quot;:&quot;$$\\theta_{0}\\,;\\,v_{0}\\,$$&quot;,&quot;type&quot;:&quot;$$&quot;,&quot;aid&quot;:null,&quot;font&quot;:{&quot;color&quot;:&quot;#000000&quot;,&quot;family&quot;:&quot;Arial&quot;,&quot;size&quot;:18},&quot;backgroundColor&quot;:&quot;#ffffff&quot;,&quot;backgroundColorModified&quot;:false,&quot;ts&quot;:1627573579014,&quot;cs&quot;:&quot;SOMfzOQw+nDAbnQpkauLhg==&quot;,&quot;size&quot;:{&quot;width&quot;:68.16666666666667,&quot;height&quot;:25.666666666666668}}" id="184" name="Google Shape;184;p21"/>
          <p:cNvPicPr preferRelativeResize="0"/>
          <p:nvPr/>
        </p:nvPicPr>
        <p:blipFill>
          <a:blip r:embed="rId5">
            <a:alphaModFix/>
          </a:blip>
          <a:stretch>
            <a:fillRect/>
          </a:stretch>
        </p:blipFill>
        <p:spPr>
          <a:xfrm>
            <a:off x="3899329" y="2850170"/>
            <a:ext cx="649288" cy="244475"/>
          </a:xfrm>
          <a:prstGeom prst="rect">
            <a:avLst/>
          </a:prstGeom>
          <a:noFill/>
          <a:ln>
            <a:noFill/>
          </a:ln>
        </p:spPr>
      </p:pic>
      <p:pic>
        <p:nvPicPr>
          <p:cNvPr descr="{&quot;font&quot;:{&quot;size&quot;:18,&quot;family&quot;:&quot;Arial&quot;,&quot;color&quot;:&quot;#000000&quot;},&quot;type&quot;:&quot;$$&quot;,&quot;code&quot;:&quot;$$v_{t}$$&quot;,&quot;backgroundColorModified&quot;:false,&quot;backgroundColor&quot;:&quot;#ffffff&quot;,&quot;aid&quot;:null,&quot;id&quot;:&quot;6&quot;,&quot;ts&quot;:1627572955759,&quot;cs&quot;:&quot;z+wwmcOPnKBB48tCrG+ejQ==&quot;,&quot;size&quot;:{&quot;width&quot;:19.666666666666668,&quot;height&quot;:17.166666666666668}}" id="185" name="Google Shape;185;p21"/>
          <p:cNvPicPr preferRelativeResize="0"/>
          <p:nvPr/>
        </p:nvPicPr>
        <p:blipFill>
          <a:blip r:embed="rId6">
            <a:alphaModFix/>
          </a:blip>
          <a:stretch>
            <a:fillRect/>
          </a:stretch>
        </p:blipFill>
        <p:spPr>
          <a:xfrm>
            <a:off x="981243" y="4766645"/>
            <a:ext cx="187325" cy="163513"/>
          </a:xfrm>
          <a:prstGeom prst="rect">
            <a:avLst/>
          </a:prstGeom>
          <a:noFill/>
          <a:ln>
            <a:noFill/>
          </a:ln>
        </p:spPr>
      </p:pic>
      <p:pic>
        <p:nvPicPr>
          <p:cNvPr descr="{&quot;backgroundColorModified&quot;:false,&quot;type&quot;:&quot;$$&quot;,&quot;code&quot;:&quot;$$v_{t-1}$$&quot;,&quot;id&quot;:&quot;6&quot;,&quot;font&quot;:{&quot;family&quot;:&quot;Arial&quot;,&quot;color&quot;:&quot;#000000&quot;,&quot;size&quot;:18},&quot;aid&quot;:null,&quot;backgroundColor&quot;:&quot;#ffffff&quot;,&quot;ts&quot;:1627573093014,&quot;cs&quot;:&quot;P0gm49LavNFg8xSlpCHBtg==&quot;,&quot;size&quot;:{&quot;width&quot;:44.666666666666664,&quot;height&quot;:17.166666666666668}}" id="186" name="Google Shape;186;p21"/>
          <p:cNvPicPr preferRelativeResize="0"/>
          <p:nvPr/>
        </p:nvPicPr>
        <p:blipFill>
          <a:blip r:embed="rId7">
            <a:alphaModFix/>
          </a:blip>
          <a:stretch>
            <a:fillRect/>
          </a:stretch>
        </p:blipFill>
        <p:spPr>
          <a:xfrm>
            <a:off x="5444668" y="5615879"/>
            <a:ext cx="425450" cy="1635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Gradient Descent với Momentum(đà)</a:t>
            </a:r>
            <a:endParaRPr/>
          </a:p>
        </p:txBody>
      </p:sp>
      <p:sp>
        <p:nvSpPr>
          <p:cNvPr id="193" name="Google Shape;193;p22"/>
          <p:cNvSpPr txBox="1"/>
          <p:nvPr>
            <p:ph idx="1" type="body"/>
          </p:nvPr>
        </p:nvSpPr>
        <p:spPr>
          <a:xfrm>
            <a:off x="369850" y="1605425"/>
            <a:ext cx="8389200" cy="24147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Ví dụ:</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365760" lvl="0" marL="457200" rtl="0" algn="l">
              <a:spcBef>
                <a:spcPts val="600"/>
              </a:spcBef>
              <a:spcAft>
                <a:spcPts val="0"/>
              </a:spcAft>
              <a:buSzPts val="2160"/>
              <a:buChar char="•"/>
            </a:pPr>
            <a:r>
              <a:rPr lang="en-US"/>
              <a:t>Demo</a:t>
            </a:r>
            <a:endParaRPr/>
          </a:p>
          <a:p>
            <a:pPr indent="0" lvl="0" marL="0" rtl="0" algn="l">
              <a:spcBef>
                <a:spcPts val="600"/>
              </a:spcBef>
              <a:spcAft>
                <a:spcPts val="0"/>
              </a:spcAft>
              <a:buNone/>
            </a:pPr>
            <a:r>
              <a:t/>
            </a:r>
            <a:endParaRPr/>
          </a:p>
          <a:p>
            <a:pPr indent="0" lvl="0" marL="0" marR="0" rtl="0" algn="l">
              <a:lnSpc>
                <a:spcPct val="130000"/>
              </a:lnSpc>
              <a:spcBef>
                <a:spcPts val="600"/>
              </a:spcBef>
              <a:spcAft>
                <a:spcPts val="0"/>
              </a:spcAft>
              <a:buNone/>
            </a:pPr>
            <a:r>
              <a:t/>
            </a:r>
            <a:endParaRPr/>
          </a:p>
          <a:p>
            <a:pPr indent="0" lvl="0" marL="914400" rtl="0" algn="l">
              <a:spcBef>
                <a:spcPts val="600"/>
              </a:spcBef>
              <a:spcAft>
                <a:spcPts val="0"/>
              </a:spcAft>
              <a:buNone/>
            </a:pPr>
            <a:r>
              <a:t/>
            </a:r>
            <a:endParaRPr/>
          </a:p>
          <a:p>
            <a:pPr indent="0" lvl="0" marL="0" rtl="0" algn="l">
              <a:spcBef>
                <a:spcPts val="600"/>
              </a:spcBef>
              <a:spcAft>
                <a:spcPts val="0"/>
              </a:spcAft>
              <a:buNone/>
            </a:pPr>
            <a:r>
              <a:rPr lang="en-US"/>
              <a:t>  </a:t>
            </a:r>
            <a:endParaRPr/>
          </a:p>
          <a:p>
            <a:pPr indent="0" lvl="0" marL="0" rtl="0" algn="l">
              <a:spcBef>
                <a:spcPts val="600"/>
              </a:spcBef>
              <a:spcAft>
                <a:spcPts val="0"/>
              </a:spcAft>
              <a:buNone/>
            </a:pPr>
            <a:r>
              <a:rPr lang="en-US"/>
              <a:t> </a:t>
            </a:r>
            <a:endParaRPr/>
          </a:p>
        </p:txBody>
      </p:sp>
      <p:pic>
        <p:nvPicPr>
          <p:cNvPr id="194" name="Google Shape;194;p22"/>
          <p:cNvPicPr preferRelativeResize="0"/>
          <p:nvPr/>
        </p:nvPicPr>
        <p:blipFill>
          <a:blip r:embed="rId3">
            <a:alphaModFix/>
          </a:blip>
          <a:stretch>
            <a:fillRect/>
          </a:stretch>
        </p:blipFill>
        <p:spPr>
          <a:xfrm>
            <a:off x="950200" y="4693500"/>
            <a:ext cx="6631624" cy="1990375"/>
          </a:xfrm>
          <a:prstGeom prst="rect">
            <a:avLst/>
          </a:prstGeom>
          <a:noFill/>
          <a:ln>
            <a:noFill/>
          </a:ln>
        </p:spPr>
      </p:pic>
      <p:pic>
        <p:nvPicPr>
          <p:cNvPr descr="{&quot;backgroundColorModified&quot;:false,&quot;id&quot;:&quot;5&quot;,&quot;type&quot;:&quot;$$&quot;,&quot;backgroundColor&quot;:&quot;#ffffff&quot;,&quot;code&quot;:&quot;$$f\\left(x\\right)=x^{2}+\\,10.\\sin\\left(x\\right)\\,,\\,\\,\\,x_{0}=\\,5,\\,\\alpha=0.1$$&quot;,&quot;font&quot;:{&quot;size&quot;:18,&quot;color&quot;:&quot;#000000&quot;,&quot;family&quot;:&quot;Comfortaa&quot;},&quot;aid&quot;:null,&quot;ts&quot;:1627912994319,&quot;cs&quot;:&quot;G+vJQFaZHKkXd70WP0EgLg==&quot;,&quot;size&quot;:{&quot;width&quot;:429.3333333333333,&quot;height&quot;:28}}" id="195" name="Google Shape;195;p22"/>
          <p:cNvPicPr preferRelativeResize="0"/>
          <p:nvPr/>
        </p:nvPicPr>
        <p:blipFill>
          <a:blip r:embed="rId4">
            <a:alphaModFix/>
          </a:blip>
          <a:stretch>
            <a:fillRect/>
          </a:stretch>
        </p:blipFill>
        <p:spPr>
          <a:xfrm>
            <a:off x="1890810" y="2052177"/>
            <a:ext cx="4089400" cy="266700"/>
          </a:xfrm>
          <a:prstGeom prst="rect">
            <a:avLst/>
          </a:prstGeom>
          <a:noFill/>
          <a:ln>
            <a:noFill/>
          </a:ln>
        </p:spPr>
      </p:pic>
      <p:pic>
        <p:nvPicPr>
          <p:cNvPr id="196" name="Google Shape;196;p22"/>
          <p:cNvPicPr preferRelativeResize="0"/>
          <p:nvPr/>
        </p:nvPicPr>
        <p:blipFill>
          <a:blip r:embed="rId5">
            <a:alphaModFix/>
          </a:blip>
          <a:stretch>
            <a:fillRect/>
          </a:stretch>
        </p:blipFill>
        <p:spPr>
          <a:xfrm>
            <a:off x="1090800" y="2431450"/>
            <a:ext cx="2669625" cy="1789800"/>
          </a:xfrm>
          <a:prstGeom prst="rect">
            <a:avLst/>
          </a:prstGeom>
          <a:noFill/>
          <a:ln>
            <a:noFill/>
          </a:ln>
        </p:spPr>
      </p:pic>
      <p:pic>
        <p:nvPicPr>
          <p:cNvPr id="197" name="Google Shape;197;p22"/>
          <p:cNvPicPr preferRelativeResize="0"/>
          <p:nvPr/>
        </p:nvPicPr>
        <p:blipFill>
          <a:blip r:embed="rId6">
            <a:alphaModFix/>
          </a:blip>
          <a:stretch>
            <a:fillRect/>
          </a:stretch>
        </p:blipFill>
        <p:spPr>
          <a:xfrm>
            <a:off x="4318425" y="2411475"/>
            <a:ext cx="3474000" cy="1829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a:t>Nesterov Accelerated Gradient (NAG)</a:t>
            </a:r>
            <a:endParaRPr/>
          </a:p>
        </p:txBody>
      </p:sp>
      <p:sp>
        <p:nvSpPr>
          <p:cNvPr id="204" name="Google Shape;204;p23"/>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Gradient Descent với Momentum</a:t>
            </a:r>
            <a:endParaRPr/>
          </a:p>
          <a:p>
            <a:pPr indent="-365760" lvl="1" marL="914400" rtl="0" algn="l">
              <a:spcBef>
                <a:spcPts val="0"/>
              </a:spcBef>
              <a:spcAft>
                <a:spcPts val="0"/>
              </a:spcAft>
              <a:buSzPts val="2160"/>
              <a:buChar char="-"/>
            </a:pPr>
            <a:r>
              <a:rPr lang="en-US"/>
              <a:t>Giúp trượt quá điểm cục bộ </a:t>
            </a:r>
            <a:endParaRPr/>
          </a:p>
          <a:p>
            <a:pPr indent="-365760" lvl="1" marL="914400" rtl="0" algn="l">
              <a:spcBef>
                <a:spcPts val="0"/>
              </a:spcBef>
              <a:spcAft>
                <a:spcPts val="0"/>
              </a:spcAft>
              <a:buSzPts val="2160"/>
              <a:buChar char="-"/>
            </a:pPr>
            <a:r>
              <a:rPr lang="en-US"/>
              <a:t>Hội tụ rất chậm khi về đích </a:t>
            </a:r>
            <a:endParaRPr/>
          </a:p>
          <a:p>
            <a:pPr indent="-365760" lvl="0" marL="457200" rtl="0" algn="l">
              <a:spcBef>
                <a:spcPts val="0"/>
              </a:spcBef>
              <a:spcAft>
                <a:spcPts val="0"/>
              </a:spcAft>
              <a:buSzPts val="2160"/>
              <a:buChar char="•"/>
            </a:pPr>
            <a:r>
              <a:rPr lang="en-US"/>
              <a:t>Phương pháp NAG</a:t>
            </a:r>
            <a:endParaRPr/>
          </a:p>
          <a:p>
            <a:pPr indent="-365760" lvl="1" marL="914400" marR="0" rtl="0" algn="l">
              <a:lnSpc>
                <a:spcPct val="130000"/>
              </a:lnSpc>
              <a:spcBef>
                <a:spcPts val="0"/>
              </a:spcBef>
              <a:spcAft>
                <a:spcPts val="0"/>
              </a:spcAft>
              <a:buSzPts val="2160"/>
              <a:buChar char="-"/>
            </a:pPr>
            <a:r>
              <a:rPr lang="en-US"/>
              <a:t>Dự đoán một điểm khởi tạo và vận tốc ban đầu </a:t>
            </a:r>
            <a:endParaRPr/>
          </a:p>
          <a:p>
            <a:pPr indent="0" lvl="0" marL="914400" marR="0" rtl="0" algn="l">
              <a:lnSpc>
                <a:spcPct val="130000"/>
              </a:lnSpc>
              <a:spcBef>
                <a:spcPts val="600"/>
              </a:spcBef>
              <a:spcAft>
                <a:spcPts val="0"/>
              </a:spcAft>
              <a:buNone/>
            </a:pPr>
            <a:r>
              <a:rPr lang="en-US"/>
              <a:t> </a:t>
            </a:r>
            <a:endParaRPr/>
          </a:p>
          <a:p>
            <a:pPr indent="-365760" lvl="1" marL="914400" marR="0" rtl="0" algn="l">
              <a:lnSpc>
                <a:spcPct val="130000"/>
              </a:lnSpc>
              <a:spcBef>
                <a:spcPts val="600"/>
              </a:spcBef>
              <a:spcAft>
                <a:spcPts val="0"/>
              </a:spcAft>
              <a:buSzPts val="2160"/>
              <a:buChar char="-"/>
            </a:pPr>
            <a:r>
              <a:rPr lang="en-US"/>
              <a:t>Cập nhật  đến đạt kết quả chấp nhận</a:t>
            </a:r>
            <a:endParaRPr/>
          </a:p>
          <a:p>
            <a:pPr indent="0" lvl="0" marL="457200" rtl="0" algn="l">
              <a:spcBef>
                <a:spcPts val="600"/>
              </a:spcBef>
              <a:spcAft>
                <a:spcPts val="0"/>
              </a:spcAft>
              <a:buNone/>
            </a:pPr>
            <a:r>
              <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marR="0" rtl="0" algn="l">
              <a:lnSpc>
                <a:spcPct val="130000"/>
              </a:lnSpc>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rPr lang="en-US"/>
              <a:t>  </a:t>
            </a:r>
            <a:endParaRPr/>
          </a:p>
        </p:txBody>
      </p:sp>
      <p:pic>
        <p:nvPicPr>
          <p:cNvPr descr="{&quot;id&quot;:&quot;6&quot;,&quot;code&quot;:&quot;$$\\theta_{0}\\,;\\,v_{0}\\,$$&quot;,&quot;type&quot;:&quot;$$&quot;,&quot;aid&quot;:null,&quot;font&quot;:{&quot;color&quot;:&quot;#000000&quot;,&quot;family&quot;:&quot;Arial&quot;,&quot;size&quot;:18},&quot;backgroundColor&quot;:&quot;#ffffff&quot;,&quot;backgroundColorModified&quot;:false,&quot;ts&quot;:1627573579014,&quot;cs&quot;:&quot;SOMfzOQw+nDAbnQpkauLhg==&quot;,&quot;size&quot;:{&quot;width&quot;:68.16666666666667,&quot;height&quot;:25.666666666666668}}" id="205" name="Google Shape;205;p23"/>
          <p:cNvPicPr preferRelativeResize="0"/>
          <p:nvPr/>
        </p:nvPicPr>
        <p:blipFill>
          <a:blip r:embed="rId3">
            <a:alphaModFix/>
          </a:blip>
          <a:stretch>
            <a:fillRect/>
          </a:stretch>
        </p:blipFill>
        <p:spPr>
          <a:xfrm>
            <a:off x="3690654" y="4088245"/>
            <a:ext cx="649288" cy="244475"/>
          </a:xfrm>
          <a:prstGeom prst="rect">
            <a:avLst/>
          </a:prstGeom>
          <a:noFill/>
          <a:ln>
            <a:noFill/>
          </a:ln>
        </p:spPr>
      </p:pic>
      <p:pic>
        <p:nvPicPr>
          <p:cNvPr descr="{&quot;font&quot;:{&quot;color&quot;:&quot;#000000&quot;,&quot;size&quot;:18,&quot;family&quot;:&quot;Arial&quot;},&quot;type&quot;:&quot;$$&quot;,&quot;backgroundColorModified&quot;:false,&quot;aid&quot;:null,&quot;backgroundColor&quot;:&quot;#ffffff&quot;,&quot;code&quot;:&quot;$$\\theta:=\\,\\theta\\,-v_{t}$$&quot;,&quot;id&quot;:&quot;6&quot;,&quot;ts&quot;:1627576245212,&quot;cs&quot;:&quot;s8fQCgLi4BbsWDMBXRI75A==&quot;,&quot;size&quot;:{&quot;width&quot;:135.16666666666666,&quot;height&quot;:24.666666666666668}}" id="206" name="Google Shape;206;p23"/>
          <p:cNvPicPr preferRelativeResize="0"/>
          <p:nvPr/>
        </p:nvPicPr>
        <p:blipFill>
          <a:blip r:embed="rId4">
            <a:alphaModFix/>
          </a:blip>
          <a:stretch>
            <a:fillRect/>
          </a:stretch>
        </p:blipFill>
        <p:spPr>
          <a:xfrm>
            <a:off x="3541108" y="5263870"/>
            <a:ext cx="1287463" cy="234950"/>
          </a:xfrm>
          <a:prstGeom prst="rect">
            <a:avLst/>
          </a:prstGeom>
          <a:noFill/>
          <a:ln cap="flat" cmpd="sng" w="9525">
            <a:solidFill>
              <a:schemeClr val="dk2"/>
            </a:solidFill>
            <a:prstDash val="dot"/>
            <a:round/>
            <a:headEnd len="sm" w="sm" type="none"/>
            <a:tailEnd len="sm" w="sm" type="none"/>
          </a:ln>
        </p:spPr>
      </p:pic>
      <p:pic>
        <p:nvPicPr>
          <p:cNvPr descr="{&quot;backgroundColor&quot;:&quot;#ffffff&quot;,&quot;id&quot;:&quot;6&quot;,&quot;aid&quot;:null,&quot;code&quot;:&quot;$$v_{t}=\\,\\beta\\,.v_{t-1}+\\alpha.\\Delta_{\\theta}J\\left(\\theta-\\beta\\,.v_{t-1}\\right)$$&quot;,&quot;font&quot;:{&quot;color&quot;:&quot;#000000&quot;,&quot;family&quot;:&quot;Arial&quot;,&quot;size&quot;:18},&quot;type&quot;:&quot;$$&quot;,&quot;backgroundColorModified&quot;:false,&quot;ts&quot;:1627576433185,&quot;cs&quot;:&quot;M81bLMttbIIQZayGwM6zig==&quot;,&quot;size&quot;:{&quot;width&quot;:409.6666666666667,&quot;height&quot;:28.666666666666668}}" id="207" name="Google Shape;207;p23"/>
          <p:cNvPicPr preferRelativeResize="0"/>
          <p:nvPr/>
        </p:nvPicPr>
        <p:blipFill>
          <a:blip r:embed="rId5">
            <a:alphaModFix/>
          </a:blip>
          <a:stretch>
            <a:fillRect/>
          </a:stretch>
        </p:blipFill>
        <p:spPr>
          <a:xfrm>
            <a:off x="1438335" y="5918822"/>
            <a:ext cx="3902075" cy="273050"/>
          </a:xfrm>
          <a:prstGeom prst="rect">
            <a:avLst/>
          </a:prstGeom>
          <a:noFill/>
          <a:ln>
            <a:noFill/>
          </a:ln>
        </p:spPr>
      </p:pic>
      <p:pic>
        <p:nvPicPr>
          <p:cNvPr id="208" name="Google Shape;208;p23"/>
          <p:cNvPicPr preferRelativeResize="0"/>
          <p:nvPr/>
        </p:nvPicPr>
        <p:blipFill>
          <a:blip r:embed="rId6">
            <a:alphaModFix/>
          </a:blip>
          <a:stretch>
            <a:fillRect/>
          </a:stretch>
        </p:blipFill>
        <p:spPr>
          <a:xfrm>
            <a:off x="5340400" y="1979475"/>
            <a:ext cx="3474000" cy="1593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Thuật toán RMS Prop</a:t>
            </a:r>
            <a:endParaRPr/>
          </a:p>
        </p:txBody>
      </p:sp>
      <p:sp>
        <p:nvSpPr>
          <p:cNvPr id="215" name="Google Shape;215;p24"/>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Ý tưởng: Phương nào “Dốc”, thì tốc độ học phải nhỏ</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216" name="Google Shape;216;p24"/>
          <p:cNvPicPr preferRelativeResize="0"/>
          <p:nvPr/>
        </p:nvPicPr>
        <p:blipFill>
          <a:blip r:embed="rId3">
            <a:alphaModFix/>
          </a:blip>
          <a:stretch>
            <a:fillRect/>
          </a:stretch>
        </p:blipFill>
        <p:spPr>
          <a:xfrm>
            <a:off x="2104850" y="3792825"/>
            <a:ext cx="3714750" cy="609600"/>
          </a:xfrm>
          <a:prstGeom prst="rect">
            <a:avLst/>
          </a:prstGeom>
          <a:noFill/>
          <a:ln>
            <a:noFill/>
          </a:ln>
        </p:spPr>
      </p:pic>
      <p:pic>
        <p:nvPicPr>
          <p:cNvPr id="217" name="Google Shape;217;p24"/>
          <p:cNvPicPr preferRelativeResize="0"/>
          <p:nvPr/>
        </p:nvPicPr>
        <p:blipFill>
          <a:blip r:embed="rId4">
            <a:alphaModFix/>
          </a:blip>
          <a:stretch>
            <a:fillRect/>
          </a:stretch>
        </p:blipFill>
        <p:spPr>
          <a:xfrm>
            <a:off x="2104850" y="2925700"/>
            <a:ext cx="4305300" cy="590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7"/>
          <p:cNvSpPr txBox="1"/>
          <p:nvPr>
            <p:ph type="ctrTitle"/>
          </p:nvPr>
        </p:nvSpPr>
        <p:spPr>
          <a:xfrm>
            <a:off x="163425" y="1582625"/>
            <a:ext cx="5450400" cy="2387700"/>
          </a:xfrm>
          <a:prstGeom prst="rect">
            <a:avLst/>
          </a:prstGeom>
        </p:spPr>
        <p:txBody>
          <a:bodyPr anchorCtr="0" anchor="b" bIns="45700" lIns="0" spcFirstLastPara="1" rIns="91425" wrap="square" tIns="45700">
            <a:noAutofit/>
          </a:bodyPr>
          <a:lstStyle/>
          <a:p>
            <a:pPr indent="0" lvl="0" marL="0" rtl="0" algn="ctr">
              <a:spcBef>
                <a:spcPts val="0"/>
              </a:spcBef>
              <a:spcAft>
                <a:spcPts val="0"/>
              </a:spcAft>
              <a:buNone/>
            </a:pPr>
            <a:r>
              <a:rPr lang="en-US"/>
              <a:t>Chuyên đề tối ưu hóa</a:t>
            </a:r>
            <a:endParaRPr/>
          </a:p>
          <a:p>
            <a:pPr indent="0" lvl="0" marL="0" rtl="0" algn="l">
              <a:spcBef>
                <a:spcPts val="0"/>
              </a:spcBef>
              <a:spcAft>
                <a:spcPts val="0"/>
              </a:spcAft>
              <a:buNone/>
            </a:pPr>
            <a:r>
              <a:t/>
            </a:r>
            <a:endParaRPr/>
          </a:p>
        </p:txBody>
      </p:sp>
      <p:sp>
        <p:nvSpPr>
          <p:cNvPr id="48" name="Google Shape;48;p7"/>
          <p:cNvSpPr txBox="1"/>
          <p:nvPr>
            <p:ph idx="1" type="subTitle"/>
          </p:nvPr>
        </p:nvSpPr>
        <p:spPr>
          <a:xfrm>
            <a:off x="493776" y="3970337"/>
            <a:ext cx="4978800" cy="2213100"/>
          </a:xfrm>
          <a:prstGeom prst="rect">
            <a:avLst/>
          </a:prstGeom>
        </p:spPr>
        <p:txBody>
          <a:bodyPr anchorCtr="0" anchor="t" bIns="45700" lIns="0" spcFirstLastPara="1" rIns="91425" wrap="square" tIns="45700">
            <a:noAutofit/>
          </a:bodyPr>
          <a:lstStyle/>
          <a:p>
            <a:pPr indent="0" lvl="0" marL="0" rtl="0" algn="l">
              <a:spcBef>
                <a:spcPts val="600"/>
              </a:spcBef>
              <a:spcAft>
                <a:spcPts val="0"/>
              </a:spcAft>
              <a:buNone/>
            </a:pPr>
            <a:r>
              <a:rPr lang="en-US"/>
              <a:t>Bài 1: Gradient Descent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5"/>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Thuật toán Adam</a:t>
            </a:r>
            <a:endParaRPr/>
          </a:p>
        </p:txBody>
      </p:sp>
      <p:sp>
        <p:nvSpPr>
          <p:cNvPr id="224" name="Google Shape;224;p25"/>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Ý tưởng: kết hợp giữa thuật toán Momentum và RMS Prop</a:t>
            </a:r>
            <a:endParaRPr/>
          </a:p>
          <a:p>
            <a:pPr indent="0" lvl="0" marL="0" rtl="0" algn="l">
              <a:spcBef>
                <a:spcPts val="600"/>
              </a:spcBef>
              <a:spcAft>
                <a:spcPts val="0"/>
              </a:spcAft>
              <a:buNone/>
            </a:pPr>
            <a:r>
              <a:t/>
            </a:r>
            <a:endParaRPr/>
          </a:p>
        </p:txBody>
      </p:sp>
      <p:pic>
        <p:nvPicPr>
          <p:cNvPr id="225" name="Google Shape;225;p25"/>
          <p:cNvPicPr preferRelativeResize="0"/>
          <p:nvPr/>
        </p:nvPicPr>
        <p:blipFill>
          <a:blip r:embed="rId3">
            <a:alphaModFix/>
          </a:blip>
          <a:stretch>
            <a:fillRect/>
          </a:stretch>
        </p:blipFill>
        <p:spPr>
          <a:xfrm>
            <a:off x="1923375" y="2747450"/>
            <a:ext cx="4876800" cy="2571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Các biến thể Gradient Descent</a:t>
            </a:r>
            <a:endParaRPr/>
          </a:p>
        </p:txBody>
      </p:sp>
      <p:sp>
        <p:nvSpPr>
          <p:cNvPr id="232" name="Google Shape;232;p26"/>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b="1" lang="en-US"/>
              <a:t>Batch Gradient descent</a:t>
            </a:r>
            <a:endParaRPr b="1"/>
          </a:p>
          <a:p>
            <a:pPr indent="-365760" lvl="0" marL="457200" marR="0" rtl="0" algn="l">
              <a:lnSpc>
                <a:spcPct val="130000"/>
              </a:lnSpc>
              <a:spcBef>
                <a:spcPts val="600"/>
              </a:spcBef>
              <a:spcAft>
                <a:spcPts val="0"/>
              </a:spcAft>
              <a:buSzPts val="2160"/>
              <a:buChar char="•"/>
            </a:pPr>
            <a:r>
              <a:rPr b="1" lang="en-US"/>
              <a:t>Mỗi vòng lặp, dùng tất cả dữ liệu để tính gradient</a:t>
            </a:r>
            <a:endParaRPr b="1"/>
          </a:p>
          <a:p>
            <a:pPr indent="-365760" lvl="0" marL="457200" marR="0" rtl="0" algn="l">
              <a:lnSpc>
                <a:spcPct val="130000"/>
              </a:lnSpc>
              <a:spcBef>
                <a:spcPts val="0"/>
              </a:spcBef>
              <a:spcAft>
                <a:spcPts val="0"/>
              </a:spcAft>
              <a:buSzPts val="2160"/>
              <a:buChar char="•"/>
            </a:pPr>
            <a:r>
              <a:rPr b="1" lang="en-US"/>
              <a:t>1 Epoch: mỗi lần duyệt qua tất cả dữ liệu </a:t>
            </a:r>
            <a:endParaRPr b="1"/>
          </a:p>
          <a:p>
            <a:pPr indent="-365760" lvl="0" marL="457200" rtl="0" algn="l">
              <a:spcBef>
                <a:spcPts val="0"/>
              </a:spcBef>
              <a:spcAft>
                <a:spcPts val="0"/>
              </a:spcAft>
              <a:buSzPts val="2160"/>
              <a:buChar char="•"/>
            </a:pPr>
            <a:r>
              <a:rPr b="1" lang="en-US"/>
              <a:t>Khó khăn: </a:t>
            </a:r>
            <a:endParaRPr b="1"/>
          </a:p>
          <a:p>
            <a:pPr indent="-365760" lvl="1" marL="1371600" rtl="0" algn="l">
              <a:spcBef>
                <a:spcPts val="0"/>
              </a:spcBef>
              <a:spcAft>
                <a:spcPts val="0"/>
              </a:spcAft>
              <a:buSzPts val="2160"/>
              <a:buChar char="-"/>
            </a:pPr>
            <a:r>
              <a:rPr b="1" lang="en-US"/>
              <a:t>Dữ liệu huấn luyện quá lớn ( như facebook ) </a:t>
            </a:r>
            <a:endParaRPr b="1"/>
          </a:p>
          <a:p>
            <a:pPr indent="-365760" lvl="1" marL="1371600" rtl="0" algn="l">
              <a:spcBef>
                <a:spcPts val="0"/>
              </a:spcBef>
              <a:spcAft>
                <a:spcPts val="0"/>
              </a:spcAft>
              <a:buSzPts val="2160"/>
              <a:buChar char="-"/>
            </a:pPr>
            <a:r>
              <a:rPr b="1" lang="en-US"/>
              <a:t>Online Learning: dữ liệu cập nhật liên tục</a:t>
            </a:r>
            <a:endParaRPr b="1"/>
          </a:p>
          <a:p>
            <a:pPr indent="-365760" lvl="0" marL="457200" marR="0" rtl="0" algn="l">
              <a:lnSpc>
                <a:spcPct val="130000"/>
              </a:lnSpc>
              <a:spcBef>
                <a:spcPts val="0"/>
              </a:spcBef>
              <a:spcAft>
                <a:spcPts val="0"/>
              </a:spcAft>
              <a:buSzPts val="2160"/>
              <a:buChar char="•"/>
            </a:pPr>
            <a:r>
              <a:rPr b="1" lang="en-US"/>
              <a:t>Ví dụ</a:t>
            </a:r>
            <a:endParaRPr b="1"/>
          </a:p>
        </p:txBody>
      </p:sp>
      <p:pic>
        <p:nvPicPr>
          <p:cNvPr descr="{&quot;font&quot;:{&quot;color&quot;:&quot;#000000&quot;,&quot;size&quot;:18,&quot;family&quot;:&quot;Comfortaa&quot;},&quot;aid&quot;:null,&quot;code&quot;:&quot;\\begin{align*}\n{L\\left(w\\right)}&amp;={\\frac{1}{2N}\\sum_{i=1}^{N}\\left(\\bar{X}^{\\left(i\\right)}\\cdot w-y^{\\left(i\\right)}\\right)^{2}}\\\\\n{\\,}&amp;={\\frac{1}{2N}\\left\\|\\bar{X}.w-y\\right\\|_{2}^{2}}\t\n\\end{align*}&quot;,&quot;id&quot;:&quot;7&quot;,&quot;backgroundColor&quot;:&quot;#ffffff&quot;,&quot;type&quot;:&quot;align*&quot;,&quot;backgroundColorModified&quot;:false,&quot;ts&quot;:1627546138162,&quot;cs&quot;:&quot;M0kRmkW8KO5nWKSeKlF9zA==&quot;,&quot;size&quot;:{&quot;width&quot;:347.3333333333333,&quot;height&quot;:126.66666666666667}}" id="233" name="Google Shape;233;p26"/>
          <p:cNvPicPr preferRelativeResize="0"/>
          <p:nvPr/>
        </p:nvPicPr>
        <p:blipFill>
          <a:blip r:embed="rId3">
            <a:alphaModFix/>
          </a:blip>
          <a:stretch>
            <a:fillRect/>
          </a:stretch>
        </p:blipFill>
        <p:spPr>
          <a:xfrm>
            <a:off x="1995300" y="4744950"/>
            <a:ext cx="3308350" cy="1206500"/>
          </a:xfrm>
          <a:prstGeom prst="rect">
            <a:avLst/>
          </a:prstGeom>
          <a:noFill/>
          <a:ln>
            <a:noFill/>
          </a:ln>
        </p:spPr>
      </p:pic>
      <p:pic>
        <p:nvPicPr>
          <p:cNvPr descr="{&quot;code&quot;:&quot;$$\\Delta_{w}L\\left(w\\right)=\\frac{1}{N}\\bar{X}^{T}\\left(\\bar{X.}w-y\\right)$$&quot;,&quot;font&quot;:{&quot;color&quot;:&quot;#000000&quot;,&quot;size&quot;:18,&quot;family&quot;:&quot;Comfortaa&quot;},&quot;backgroundColorModified&quot;:false,&quot;id&quot;:&quot;9&quot;,&quot;type&quot;:&quot;$$&quot;,&quot;aid&quot;:null,&quot;backgroundColor&quot;:&quot;#ffffff&quot;,&quot;ts&quot;:1627547502879,&quot;cs&quot;:&quot;UiFmNkjwPkWHHLrd6fidUw==&quot;,&quot;size&quot;:{&quot;width&quot;:289.25,&quot;height&quot;:49}}" id="234" name="Google Shape;234;p26"/>
          <p:cNvPicPr preferRelativeResize="0"/>
          <p:nvPr/>
        </p:nvPicPr>
        <p:blipFill>
          <a:blip r:embed="rId4">
            <a:alphaModFix/>
          </a:blip>
          <a:stretch>
            <a:fillRect/>
          </a:stretch>
        </p:blipFill>
        <p:spPr>
          <a:xfrm>
            <a:off x="1406900" y="6162606"/>
            <a:ext cx="2755106" cy="466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Các biến thể Gradient Descent</a:t>
            </a:r>
            <a:endParaRPr/>
          </a:p>
        </p:txBody>
      </p:sp>
      <p:sp>
        <p:nvSpPr>
          <p:cNvPr id="241" name="Google Shape;241;p27"/>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b="1" lang="en-US"/>
              <a:t>Stochastic</a:t>
            </a:r>
            <a:r>
              <a:rPr b="1" lang="en-US"/>
              <a:t> Gradient descent</a:t>
            </a:r>
            <a:endParaRPr b="1"/>
          </a:p>
          <a:p>
            <a:pPr indent="-365760" lvl="0" marL="457200" marR="0" rtl="0" algn="l">
              <a:lnSpc>
                <a:spcPct val="130000"/>
              </a:lnSpc>
              <a:spcBef>
                <a:spcPts val="600"/>
              </a:spcBef>
              <a:spcAft>
                <a:spcPts val="0"/>
              </a:spcAft>
              <a:buSzPts val="2160"/>
              <a:buChar char="•"/>
            </a:pPr>
            <a:r>
              <a:rPr b="1" lang="en-US"/>
              <a:t>Mỗi vòng lặp, dùng một mẫu dữ liệu để tính gradient</a:t>
            </a:r>
            <a:endParaRPr b="1"/>
          </a:p>
          <a:p>
            <a:pPr indent="-365760" lvl="0" marL="457200" rtl="0" algn="l">
              <a:spcBef>
                <a:spcPts val="0"/>
              </a:spcBef>
              <a:spcAft>
                <a:spcPts val="0"/>
              </a:spcAft>
              <a:buSzPts val="2160"/>
              <a:buChar char="•"/>
            </a:pPr>
            <a:r>
              <a:rPr b="1" lang="en-US"/>
              <a:t>Stochastic gradient descent có N lần cập nhật dữ liệu là 1 epoch</a:t>
            </a:r>
            <a:endParaRPr b="1"/>
          </a:p>
          <a:p>
            <a:pPr indent="-365760" lvl="0" marL="457200" rtl="0" algn="l">
              <a:spcBef>
                <a:spcPts val="0"/>
              </a:spcBef>
              <a:spcAft>
                <a:spcPts val="0"/>
              </a:spcAft>
              <a:buSzPts val="2160"/>
              <a:buChar char="•"/>
            </a:pPr>
            <a:r>
              <a:rPr b="1" lang="en-US"/>
              <a:t>Quy tắc cập nhật SGD:</a:t>
            </a:r>
            <a:endParaRPr b="1"/>
          </a:p>
          <a:p>
            <a:pPr indent="0" lvl="0" marL="914400" rtl="0" algn="l">
              <a:spcBef>
                <a:spcPts val="600"/>
              </a:spcBef>
              <a:spcAft>
                <a:spcPts val="0"/>
              </a:spcAft>
              <a:buNone/>
            </a:pPr>
            <a:r>
              <a:t/>
            </a:r>
            <a:endParaRPr b="1"/>
          </a:p>
          <a:p>
            <a:pPr indent="0" lvl="0" marL="0" rtl="0" algn="l">
              <a:spcBef>
                <a:spcPts val="600"/>
              </a:spcBef>
              <a:spcAft>
                <a:spcPts val="0"/>
              </a:spcAft>
              <a:buNone/>
            </a:pPr>
            <a:r>
              <a:rPr b="1" lang="en-US"/>
              <a:t>         </a:t>
            </a:r>
            <a:endParaRPr b="1"/>
          </a:p>
          <a:p>
            <a:pPr indent="0" lvl="0" marL="0" rtl="0" algn="l">
              <a:spcBef>
                <a:spcPts val="600"/>
              </a:spcBef>
              <a:spcAft>
                <a:spcPts val="0"/>
              </a:spcAft>
              <a:buNone/>
            </a:pPr>
            <a:r>
              <a:rPr b="1" lang="en-US"/>
              <a:t>                                </a:t>
            </a:r>
            <a:endParaRPr b="1"/>
          </a:p>
          <a:p>
            <a:pPr indent="0" lvl="0" marL="0" rtl="0" algn="l">
              <a:spcBef>
                <a:spcPts val="600"/>
              </a:spcBef>
              <a:spcAft>
                <a:spcPts val="0"/>
              </a:spcAft>
              <a:buNone/>
            </a:pPr>
            <a:r>
              <a:rPr b="1" lang="en-US"/>
              <a:t>cặp dữ liệu (input, label)</a:t>
            </a:r>
            <a:endParaRPr b="1"/>
          </a:p>
        </p:txBody>
      </p:sp>
      <p:pic>
        <p:nvPicPr>
          <p:cNvPr descr="{&quot;font&quot;:{&quot;family&quot;:&quot;Arial&quot;,&quot;size&quot;:14,&quot;color&quot;:&quot;#000000&quot;},&quot;code&quot;:&quot;$$\\theta\\,=\\,\\theta\\,-\\alpha\\cdot\\Delta_{\\theta}J\\left(\\theta,x^{\\left(i\\right)},y^{\\left(i\\right)}\\right)$$&quot;,&quot;type&quot;:&quot;$$&quot;,&quot;backgroundColorModified&quot;:false,&quot;id&quot;:&quot;6&quot;,&quot;aid&quot;:null,&quot;backgroundColor&quot;:&quot;#ffffff&quot;,&quot;ts&quot;:1627577701393,&quot;cs&quot;:&quot;9UGur8/KG/oleSLvclgvpA==&quot;,&quot;size&quot;:{&quot;width&quot;:269.5,&quot;height&quot;:39}}" id="242" name="Google Shape;242;p27"/>
          <p:cNvPicPr preferRelativeResize="0"/>
          <p:nvPr/>
        </p:nvPicPr>
        <p:blipFill>
          <a:blip r:embed="rId3">
            <a:alphaModFix/>
          </a:blip>
          <a:stretch>
            <a:fillRect/>
          </a:stretch>
        </p:blipFill>
        <p:spPr>
          <a:xfrm>
            <a:off x="2111843" y="3693583"/>
            <a:ext cx="2566988" cy="371475"/>
          </a:xfrm>
          <a:prstGeom prst="rect">
            <a:avLst/>
          </a:prstGeom>
          <a:noFill/>
          <a:ln>
            <a:noFill/>
          </a:ln>
        </p:spPr>
      </p:pic>
      <p:pic>
        <p:nvPicPr>
          <p:cNvPr descr="{&quot;aid&quot;:null,&quot;id&quot;:&quot;6&quot;,&quot;backgroundColor&quot;:&quot;#ffffff&quot;,&quot;type&quot;:&quot;$$&quot;,&quot;font&quot;:{&quot;family&quot;:&quot;Arial&quot;,&quot;size&quot;:14,&quot;color&quot;:&quot;#000000&quot;},&quot;code&quot;:&quot;$$\\left(x^{\\left(i\\right)},y^{\\left(i\\right)}\\right)$$&quot;,&quot;backgroundColorModified&quot;:false,&quot;ts&quot;:1627577385558,&quot;cs&quot;:&quot;Nzi5uMZePGDwabyPwlUuhA==&quot;,&quot;size&quot;:{&quot;width&quot;:88.16666666666667,&quot;height&quot;:39}}" id="243" name="Google Shape;243;p27"/>
          <p:cNvPicPr preferRelativeResize="0"/>
          <p:nvPr/>
        </p:nvPicPr>
        <p:blipFill>
          <a:blip r:embed="rId4">
            <a:alphaModFix/>
          </a:blip>
          <a:stretch>
            <a:fillRect/>
          </a:stretch>
        </p:blipFill>
        <p:spPr>
          <a:xfrm>
            <a:off x="1095802" y="4614620"/>
            <a:ext cx="839788" cy="371475"/>
          </a:xfrm>
          <a:prstGeom prst="rect">
            <a:avLst/>
          </a:prstGeom>
          <a:noFill/>
          <a:ln>
            <a:noFill/>
          </a:ln>
        </p:spPr>
      </p:pic>
      <p:pic>
        <p:nvPicPr>
          <p:cNvPr descr="{&quot;font&quot;:{&quot;family&quot;:&quot;Comfortaa&quot;,&quot;size&quot;:18,&quot;color&quot;:&quot;#000000&quot;},&quot;code&quot;:&quot;\\begin{align*}\n{L\\left(w,\\bar{X}^{\\left(i\\right)},y^{\\left(i\\right)}\\right)}&amp;={\\frac{1}{2}\\left(\\bar{X}^{\\left(i\\right)}\\cdot w-y^{\\left(i\\right)}\\right)^{2}}\\\\\n{\\,}&amp;={\\frac{1}{2}\\left\\|\\bar{X}^{\\left(i\\right)}\\cdot w-y^{\\left(i\\right)}\\right\\|_{2}^{2}}\t\n\\end{align*}&quot;,&quot;backgroundColor&quot;:&quot;#ffffff&quot;,&quot;id&quot;:&quot;7&quot;,&quot;type&quot;:&quot;align*&quot;,&quot;aid&quot;:null,&quot;backgroundColorModified&quot;:false,&quot;ts&quot;:1627922065510,&quot;cs&quot;:&quot;2wV7EUJN6QLi0eEMn/c9Rw==&quot;,&quot;size&quot;:{&quot;width&quot;:388.6666666666667,&quot;height&quot;:106}}" id="244" name="Google Shape;244;p27"/>
          <p:cNvPicPr preferRelativeResize="0"/>
          <p:nvPr/>
        </p:nvPicPr>
        <p:blipFill>
          <a:blip r:embed="rId5">
            <a:alphaModFix/>
          </a:blip>
          <a:stretch>
            <a:fillRect/>
          </a:stretch>
        </p:blipFill>
        <p:spPr>
          <a:xfrm>
            <a:off x="3958175" y="4419586"/>
            <a:ext cx="3702050" cy="1009650"/>
          </a:xfrm>
          <a:prstGeom prst="rect">
            <a:avLst/>
          </a:prstGeom>
          <a:noFill/>
          <a:ln>
            <a:noFill/>
          </a:ln>
        </p:spPr>
      </p:pic>
      <p:pic>
        <p:nvPicPr>
          <p:cNvPr descr="{&quot;code&quot;:&quot;$$\\Delta_{w}L\\left(w,\\bar{X}^{\\left(i\\right)},y^{\\left(i\\right)}\\right)=\\bar{X}^{\\left(i\\right)T}\\left(\\bar{X}^{\\left(i\\right)}w-y^{\\left(i\\right)}\\right)$$&quot;,&quot;id&quot;:&quot;9&quot;,&quot;type&quot;:&quot;$$&quot;,&quot;backgroundColorModified&quot;:false,&quot;font&quot;:{&quot;color&quot;:&quot;#000000&quot;,&quot;family&quot;:&quot;Comfortaa&quot;,&quot;size&quot;:18},&quot;aid&quot;:null,&quot;backgroundColor&quot;:&quot;#ffffff&quot;,&quot;ts&quot;:1627922188704,&quot;cs&quot;:&quot;C9zL8Mxy+g+CZvhf5V/xQA==&quot;,&quot;size&quot;:{&quot;width&quot;:422.6666666666667,&quot;height&quot;:44}}" id="245" name="Google Shape;245;p27"/>
          <p:cNvPicPr preferRelativeResize="0"/>
          <p:nvPr/>
        </p:nvPicPr>
        <p:blipFill>
          <a:blip r:embed="rId6">
            <a:alphaModFix/>
          </a:blip>
          <a:stretch>
            <a:fillRect/>
          </a:stretch>
        </p:blipFill>
        <p:spPr>
          <a:xfrm>
            <a:off x="4017425" y="5783739"/>
            <a:ext cx="4025900" cy="41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Các biến thể Gradient Descent</a:t>
            </a:r>
            <a:endParaRPr/>
          </a:p>
        </p:txBody>
      </p:sp>
      <p:sp>
        <p:nvSpPr>
          <p:cNvPr id="252" name="Google Shape;252;p28"/>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b="1" lang="en-US"/>
              <a:t>Mini_batch </a:t>
            </a:r>
            <a:r>
              <a:rPr b="1" lang="en-US"/>
              <a:t>Gradient descent</a:t>
            </a:r>
            <a:endParaRPr b="1"/>
          </a:p>
          <a:p>
            <a:pPr indent="-365760" lvl="0" marL="457200" marR="0" rtl="0" algn="l">
              <a:lnSpc>
                <a:spcPct val="130000"/>
              </a:lnSpc>
              <a:spcBef>
                <a:spcPts val="600"/>
              </a:spcBef>
              <a:spcAft>
                <a:spcPts val="0"/>
              </a:spcAft>
              <a:buSzPts val="2160"/>
              <a:buChar char="•"/>
            </a:pPr>
            <a:r>
              <a:rPr b="1" lang="en-US"/>
              <a:t>Mini-batch gradient descent: mỗi vòng lặp, dùng một số lượng nhỏ k mẫu dữ liệu để tính gradient. Con số k được gọi là batch size</a:t>
            </a:r>
            <a:endParaRPr b="1"/>
          </a:p>
          <a:p>
            <a:pPr indent="-365760" lvl="0" marL="457200" rtl="0" algn="l">
              <a:spcBef>
                <a:spcPts val="0"/>
              </a:spcBef>
              <a:spcAft>
                <a:spcPts val="0"/>
              </a:spcAft>
              <a:buSzPts val="2160"/>
              <a:buChar char="•"/>
            </a:pPr>
            <a:r>
              <a:rPr b="1" lang="en-US"/>
              <a:t>Mini-batch - sử dụng lượng dữ liệu k&gt;1 và nhỏ k &lt; N</a:t>
            </a:r>
            <a:endParaRPr b="1"/>
          </a:p>
          <a:p>
            <a:pPr indent="-365760" lvl="0" marL="457200" rtl="0" algn="l">
              <a:spcBef>
                <a:spcPts val="0"/>
              </a:spcBef>
              <a:spcAft>
                <a:spcPts val="0"/>
              </a:spcAft>
              <a:buSzPts val="2160"/>
              <a:buChar char="•"/>
            </a:pPr>
            <a:r>
              <a:rPr b="1" lang="en-US"/>
              <a:t>Xáo trộn dữ liệu trước lúc chia Mini-batch </a:t>
            </a:r>
            <a:endParaRPr b="1"/>
          </a:p>
          <a:p>
            <a:pPr indent="-365760" lvl="0" marL="457200" rtl="0" algn="l">
              <a:spcBef>
                <a:spcPts val="0"/>
              </a:spcBef>
              <a:spcAft>
                <a:spcPts val="0"/>
              </a:spcAft>
              <a:buSzPts val="2160"/>
              <a:buChar char="•"/>
            </a:pPr>
            <a:r>
              <a:rPr b="1" lang="en-US"/>
              <a:t>Quy tắc cập nhật </a:t>
            </a:r>
            <a:r>
              <a:rPr b="1" lang="en-US"/>
              <a:t>Mini-batch </a:t>
            </a:r>
            <a:r>
              <a:rPr b="1" lang="en-US"/>
              <a:t>GD:</a:t>
            </a:r>
            <a:endParaRPr b="1"/>
          </a:p>
          <a:p>
            <a:pPr indent="0" lvl="0" marL="0" rtl="0" algn="l">
              <a:spcBef>
                <a:spcPts val="600"/>
              </a:spcBef>
              <a:spcAft>
                <a:spcPts val="0"/>
              </a:spcAft>
              <a:buNone/>
            </a:pPr>
            <a:r>
              <a:t/>
            </a:r>
            <a:endParaRPr b="1"/>
          </a:p>
          <a:p>
            <a:pPr indent="-365760" lvl="0" marL="457200" marR="0" rtl="0" algn="l">
              <a:lnSpc>
                <a:spcPct val="130000"/>
              </a:lnSpc>
              <a:spcBef>
                <a:spcPts val="600"/>
              </a:spcBef>
              <a:spcAft>
                <a:spcPts val="0"/>
              </a:spcAft>
              <a:buSzPts val="2160"/>
              <a:buChar char="•"/>
            </a:pPr>
            <a:r>
              <a:rPr b="1" lang="en-US"/>
              <a:t>Trong thuật ngữ hiện đại, Stochastic gradient descent và Mini-batch gradient descent là như nhau: mỗi vòng lặp dùng k mẫu, k có thể là 1.</a:t>
            </a:r>
            <a:endParaRPr sz="900">
              <a:latin typeface="Arial"/>
              <a:ea typeface="Arial"/>
              <a:cs typeface="Arial"/>
              <a:sym typeface="Arial"/>
            </a:endParaRPr>
          </a:p>
          <a:p>
            <a:pPr indent="0" lvl="0" marL="0" rtl="0" algn="l">
              <a:spcBef>
                <a:spcPts val="600"/>
              </a:spcBef>
              <a:spcAft>
                <a:spcPts val="0"/>
              </a:spcAft>
              <a:buNone/>
            </a:pPr>
            <a:r>
              <a:rPr b="1" lang="en-US"/>
              <a:t>                       </a:t>
            </a:r>
            <a:endParaRPr b="1"/>
          </a:p>
        </p:txBody>
      </p:sp>
      <p:pic>
        <p:nvPicPr>
          <p:cNvPr descr="{&quot;code&quot;:&quot;$$\\theta\\,=\\,\\theta\\,-\\alpha\\cdot\\Delta_{\\theta}J\\left(\\theta,x_{i:i+n},y_{i:i+n}\\right)$$&quot;,&quot;id&quot;:&quot;6&quot;,&quot;type&quot;:&quot;$$&quot;,&quot;backgroundColorModified&quot;:false,&quot;font&quot;:{&quot;family&quot;:&quot;Arial&quot;,&quot;color&quot;:&quot;#000000&quot;,&quot;size&quot;:14},&quot;backgroundColor&quot;:&quot;#ffffff&quot;,&quot;aid&quot;:null,&quot;ts&quot;:1627577785991,&quot;cs&quot;:&quot;ThWzkgNH/tYspHQ/3UtuqQ==&quot;,&quot;size&quot;:{&quot;width&quot;:300,&quot;height&quot;:21.75}}" id="253" name="Google Shape;253;p28"/>
          <p:cNvPicPr preferRelativeResize="0"/>
          <p:nvPr/>
        </p:nvPicPr>
        <p:blipFill>
          <a:blip r:embed="rId3">
            <a:alphaModFix/>
          </a:blip>
          <a:stretch>
            <a:fillRect/>
          </a:stretch>
        </p:blipFill>
        <p:spPr>
          <a:xfrm>
            <a:off x="3272343" y="4896830"/>
            <a:ext cx="2857500" cy="2071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Bài tập 1</a:t>
            </a:r>
            <a:endParaRPr/>
          </a:p>
        </p:txBody>
      </p:sp>
      <p:sp>
        <p:nvSpPr>
          <p:cNvPr id="260" name="Google Shape;260;p29"/>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Cài đặt thuật toán </a:t>
            </a:r>
            <a:r>
              <a:rPr b="1" lang="en-US"/>
              <a:t>Stochastic Gradient descent cho bài toán Linear Regression</a:t>
            </a:r>
            <a:endParaRPr b="1"/>
          </a:p>
          <a:p>
            <a:pPr indent="0" lvl="0" marL="0" rtl="0" algn="l">
              <a:spcBef>
                <a:spcPts val="600"/>
              </a:spcBef>
              <a:spcAft>
                <a:spcPts val="0"/>
              </a:spcAft>
              <a:buNone/>
            </a:pPr>
            <a:r>
              <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Bài tập 2</a:t>
            </a:r>
            <a:endParaRPr/>
          </a:p>
        </p:txBody>
      </p:sp>
      <p:sp>
        <p:nvSpPr>
          <p:cNvPr id="267" name="Google Shape;267;p30"/>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Cài đặt thuật toán </a:t>
            </a:r>
            <a:r>
              <a:rPr b="1" lang="en-US"/>
              <a:t>Mini Batch Gradient descent </a:t>
            </a:r>
            <a:r>
              <a:rPr b="1" lang="en-US"/>
              <a:t>cho bài toán Linear Regression</a:t>
            </a:r>
            <a:endParaRPr b="1"/>
          </a:p>
          <a:p>
            <a:pPr indent="0" lvl="0" marL="0" rtl="0" algn="l">
              <a:spcBef>
                <a:spcPts val="600"/>
              </a:spcBef>
              <a:spcAft>
                <a:spcPts val="0"/>
              </a:spcAft>
              <a:buNone/>
            </a:pPr>
            <a:r>
              <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Bài tập 3</a:t>
            </a:r>
            <a:endParaRPr/>
          </a:p>
        </p:txBody>
      </p:sp>
      <p:sp>
        <p:nvSpPr>
          <p:cNvPr id="274" name="Google Shape;274;p31"/>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Cài đặt thuật toán </a:t>
            </a:r>
            <a:r>
              <a:rPr b="1" lang="en-US"/>
              <a:t>Gradient descent cho bài toán MF</a:t>
            </a:r>
            <a:endParaRPr b="1"/>
          </a:p>
          <a:p>
            <a:pPr indent="0" lvl="0" marL="0" rtl="0" algn="l">
              <a:spcBef>
                <a:spcPts val="600"/>
              </a:spcBef>
              <a:spcAft>
                <a:spcPts val="0"/>
              </a:spcAft>
              <a:buNone/>
            </a:pPr>
            <a:r>
              <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Tài liệu </a:t>
            </a:r>
            <a:endParaRPr/>
          </a:p>
        </p:txBody>
      </p:sp>
      <p:sp>
        <p:nvSpPr>
          <p:cNvPr id="281" name="Google Shape;281;p32"/>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23850" lvl="0" marL="457200" marR="0" rtl="0" algn="l">
              <a:lnSpc>
                <a:spcPct val="130000"/>
              </a:lnSpc>
              <a:spcBef>
                <a:spcPts val="600"/>
              </a:spcBef>
              <a:spcAft>
                <a:spcPts val="0"/>
              </a:spcAft>
              <a:buSzPts val="1500"/>
              <a:buFont typeface="Arial"/>
              <a:buAutoNum type="arabicPeriod"/>
            </a:pPr>
            <a:r>
              <a:rPr lang="en-US" sz="1500" u="sng">
                <a:solidFill>
                  <a:srgbClr val="23527C"/>
                </a:solidFill>
                <a:highlight>
                  <a:srgbClr val="FFFFFF"/>
                </a:highlight>
                <a:latin typeface="Arial"/>
                <a:ea typeface="Arial"/>
                <a:cs typeface="Arial"/>
                <a:sym typeface="Arial"/>
                <a:hlinkClick r:id="rId3">
                  <a:extLst>
                    <a:ext uri="{A12FA001-AC4F-418D-AE19-62706E023703}">
                      <ahyp:hlinkClr val="tx"/>
                    </a:ext>
                  </a:extLst>
                </a:hlinkClick>
              </a:rPr>
              <a:t>https://ruder.io/optimizing-gradient-descent/index.html#stochasticgradientdescent</a:t>
            </a:r>
            <a:endParaRPr sz="1500" u="sng">
              <a:solidFill>
                <a:srgbClr val="23527C"/>
              </a:solidFill>
              <a:highlight>
                <a:srgbClr val="FFFFFF"/>
              </a:highlight>
              <a:latin typeface="Arial"/>
              <a:ea typeface="Arial"/>
              <a:cs typeface="Arial"/>
              <a:sym typeface="Arial"/>
            </a:endParaRPr>
          </a:p>
          <a:p>
            <a:pPr indent="-323850" lvl="0" marL="457200" marR="0" rtl="0" algn="l">
              <a:lnSpc>
                <a:spcPct val="130000"/>
              </a:lnSpc>
              <a:spcBef>
                <a:spcPts val="0"/>
              </a:spcBef>
              <a:spcAft>
                <a:spcPts val="0"/>
              </a:spcAft>
              <a:buSzPts val="1500"/>
              <a:buFont typeface="Arial"/>
              <a:buAutoNum type="arabicPeriod"/>
            </a:pPr>
            <a:r>
              <a:rPr lang="en-US" sz="1500" u="sng">
                <a:solidFill>
                  <a:srgbClr val="23527C"/>
                </a:solidFill>
                <a:highlight>
                  <a:srgbClr val="FFFFFF"/>
                </a:highlight>
                <a:latin typeface="Arial"/>
                <a:ea typeface="Arial"/>
                <a:cs typeface="Arial"/>
                <a:sym typeface="Arial"/>
                <a:hlinkClick r:id="rId4">
                  <a:extLst>
                    <a:ext uri="{A12FA001-AC4F-418D-AE19-62706E023703}">
                      <ahyp:hlinkClr val="tx"/>
                    </a:ext>
                  </a:extLst>
                </a:hlinkClick>
              </a:rPr>
              <a:t>Gradient Descen - Andrew Ng</a:t>
            </a:r>
            <a:endParaRPr sz="1500">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33"/>
          <p:cNvSpPr txBox="1"/>
          <p:nvPr>
            <p:ph idx="11" type="ftr"/>
          </p:nvPr>
        </p:nvSpPr>
        <p:spPr>
          <a:xfrm>
            <a:off x="5357475" y="6492900"/>
            <a:ext cx="3663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87" name="Google Shape;287;p33"/>
          <p:cNvSpPr/>
          <p:nvPr/>
        </p:nvSpPr>
        <p:spPr>
          <a:xfrm>
            <a:off x="1860650" y="3010850"/>
            <a:ext cx="5161528" cy="619149"/>
          </a:xfrm>
          <a:prstGeom prst="rect">
            <a:avLst/>
          </a:prstGeom>
        </p:spPr>
        <p:txBody>
          <a:bodyPr>
            <a:prstTxWarp prst="textPlain"/>
          </a:bodyPr>
          <a:lstStyle/>
          <a:p>
            <a:pPr lvl="0" algn="ctr"/>
            <a:r>
              <a:rPr b="1" i="1">
                <a:ln cap="flat" cmpd="sng" w="28575">
                  <a:solidFill>
                    <a:schemeClr val="lt1"/>
                  </a:solidFill>
                  <a:prstDash val="solid"/>
                  <a:round/>
                  <a:headEnd len="sm" w="sm" type="none"/>
                  <a:tailEnd len="sm" w="sm" type="none"/>
                </a:ln>
                <a:solidFill>
                  <a:schemeClr val="dk1"/>
                </a:solidFill>
                <a:latin typeface="Arial"/>
              </a:rPr>
              <a:t>Cám Ơn!</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4"/>
          <p:cNvSpPr txBox="1"/>
          <p:nvPr>
            <p:ph type="ctrTitle"/>
          </p:nvPr>
        </p:nvSpPr>
        <p:spPr>
          <a:xfrm>
            <a:off x="163425" y="1582625"/>
            <a:ext cx="5450400" cy="2387700"/>
          </a:xfrm>
          <a:prstGeom prst="rect">
            <a:avLst/>
          </a:prstGeom>
        </p:spPr>
        <p:txBody>
          <a:bodyPr anchorCtr="0" anchor="b" bIns="45700" lIns="0" spcFirstLastPara="1" rIns="91425" wrap="square" tIns="45700">
            <a:noAutofit/>
          </a:bodyPr>
          <a:lstStyle/>
          <a:p>
            <a:pPr indent="0" lvl="0" marL="0" rtl="0" algn="ctr">
              <a:spcBef>
                <a:spcPts val="0"/>
              </a:spcBef>
              <a:spcAft>
                <a:spcPts val="0"/>
              </a:spcAft>
              <a:buNone/>
            </a:pPr>
            <a:r>
              <a:rPr lang="en-US"/>
              <a:t>Chuyên đề tối ưu hóa</a:t>
            </a:r>
            <a:endParaRPr/>
          </a:p>
          <a:p>
            <a:pPr indent="0" lvl="0" marL="0" rtl="0" algn="l">
              <a:spcBef>
                <a:spcPts val="0"/>
              </a:spcBef>
              <a:spcAft>
                <a:spcPts val="0"/>
              </a:spcAft>
              <a:buNone/>
            </a:pPr>
            <a:r>
              <a:t/>
            </a:r>
            <a:endParaRPr/>
          </a:p>
        </p:txBody>
      </p:sp>
      <p:sp>
        <p:nvSpPr>
          <p:cNvPr id="294" name="Google Shape;294;p34"/>
          <p:cNvSpPr txBox="1"/>
          <p:nvPr>
            <p:ph idx="1" type="subTitle"/>
          </p:nvPr>
        </p:nvSpPr>
        <p:spPr>
          <a:xfrm>
            <a:off x="104001" y="3817812"/>
            <a:ext cx="4978800" cy="2213100"/>
          </a:xfrm>
          <a:prstGeom prst="rect">
            <a:avLst/>
          </a:prstGeom>
        </p:spPr>
        <p:txBody>
          <a:bodyPr anchorCtr="0" anchor="t" bIns="45700" lIns="0" spcFirstLastPara="1" rIns="91425" wrap="square" tIns="45700">
            <a:noAutofit/>
          </a:bodyPr>
          <a:lstStyle/>
          <a:p>
            <a:pPr indent="0" lvl="0" marL="0" rtl="0" algn="l">
              <a:spcBef>
                <a:spcPts val="600"/>
              </a:spcBef>
              <a:spcAft>
                <a:spcPts val="0"/>
              </a:spcAft>
              <a:buNone/>
            </a:pPr>
            <a:r>
              <a:rPr lang="en-US"/>
              <a:t>Bài 2: </a:t>
            </a:r>
            <a:r>
              <a:rPr lang="en-US"/>
              <a:t>Phương pháp Lagrange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8"/>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Nội dung</a:t>
            </a:r>
            <a:endParaRPr/>
          </a:p>
        </p:txBody>
      </p:sp>
      <p:sp>
        <p:nvSpPr>
          <p:cNvPr id="55" name="Google Shape;55;p8"/>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AutoNum type="arabicPeriod"/>
            </a:pPr>
            <a:r>
              <a:rPr lang="en-US"/>
              <a:t>Giới thiệu </a:t>
            </a:r>
            <a:endParaRPr/>
          </a:p>
          <a:p>
            <a:pPr indent="-365760" lvl="0" marL="457200" rtl="0" algn="l">
              <a:spcBef>
                <a:spcPts val="0"/>
              </a:spcBef>
              <a:spcAft>
                <a:spcPts val="0"/>
              </a:spcAft>
              <a:buSzPts val="2160"/>
              <a:buAutoNum type="arabicPeriod"/>
            </a:pPr>
            <a:r>
              <a:rPr lang="en-US"/>
              <a:t>Gradient descent cho hàm một biến </a:t>
            </a:r>
            <a:endParaRPr/>
          </a:p>
          <a:p>
            <a:pPr indent="-365760" lvl="0" marL="457200" rtl="0" algn="l">
              <a:spcBef>
                <a:spcPts val="0"/>
              </a:spcBef>
              <a:spcAft>
                <a:spcPts val="0"/>
              </a:spcAft>
              <a:buSzPts val="2160"/>
              <a:buAutoNum type="arabicPeriod"/>
            </a:pPr>
            <a:r>
              <a:rPr lang="en-US"/>
              <a:t>Gradient descent cho hàm nhiều biến </a:t>
            </a:r>
            <a:endParaRPr/>
          </a:p>
          <a:p>
            <a:pPr indent="-365760" lvl="0" marL="457200" rtl="0" algn="l">
              <a:spcBef>
                <a:spcPts val="0"/>
              </a:spcBef>
              <a:spcAft>
                <a:spcPts val="0"/>
              </a:spcAft>
              <a:buSzPts val="2160"/>
              <a:buAutoNum type="arabicPeriod"/>
            </a:pPr>
            <a:r>
              <a:rPr lang="en-US"/>
              <a:t>Phương pháp khắc phục hạn chế của Gradient descent</a:t>
            </a:r>
            <a:endParaRPr/>
          </a:p>
          <a:p>
            <a:pPr indent="-365760" lvl="0" marL="457200" rtl="0" algn="l">
              <a:spcBef>
                <a:spcPts val="0"/>
              </a:spcBef>
              <a:spcAft>
                <a:spcPts val="0"/>
              </a:spcAft>
              <a:buSzPts val="2160"/>
              <a:buAutoNum type="arabicPeriod"/>
            </a:pPr>
            <a:r>
              <a:rPr lang="en-US"/>
              <a:t>Các biến thể của Gradient descent</a:t>
            </a:r>
            <a:endParaRPr/>
          </a:p>
          <a:p>
            <a:pPr indent="-365760" lvl="0" marL="457200" rtl="0" algn="l">
              <a:spcBef>
                <a:spcPts val="0"/>
              </a:spcBef>
              <a:spcAft>
                <a:spcPts val="0"/>
              </a:spcAft>
              <a:buSzPts val="2160"/>
              <a:buAutoNum type="arabicPeriod"/>
            </a:pPr>
            <a:r>
              <a:rPr lang="en-US"/>
              <a:t>Bài tập</a:t>
            </a:r>
            <a:endParaRPr/>
          </a:p>
          <a:p>
            <a:pPr indent="0" lvl="0" marL="0" rtl="0" algn="l">
              <a:spcBef>
                <a:spcPts val="60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5"/>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Phương pháp Lagrange</a:t>
            </a:r>
            <a:endParaRPr/>
          </a:p>
        </p:txBody>
      </p:sp>
      <p:sp>
        <p:nvSpPr>
          <p:cNvPr id="301" name="Google Shape;301;p35"/>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Bài toán</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65760" lvl="0" marL="457200" rtl="0" algn="l">
              <a:spcBef>
                <a:spcPts val="600"/>
              </a:spcBef>
              <a:spcAft>
                <a:spcPts val="0"/>
              </a:spcAft>
              <a:buSzPts val="2160"/>
              <a:buChar char="•"/>
            </a:pPr>
            <a:r>
              <a:rPr lang="en-US"/>
              <a:t>Bước 1:  Lập hàm Lagrange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365760" lvl="0" marL="457200" rtl="0" algn="l">
              <a:spcBef>
                <a:spcPts val="600"/>
              </a:spcBef>
              <a:spcAft>
                <a:spcPts val="0"/>
              </a:spcAft>
              <a:buSzPts val="2160"/>
              <a:buChar char="•"/>
            </a:pPr>
            <a:r>
              <a:rPr lang="en-US"/>
              <a:t>Bước 2: Giải hệ phương trình</a:t>
            </a:r>
            <a:endParaRPr/>
          </a:p>
          <a:p>
            <a:pPr indent="0" lvl="0" marL="45720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descr="{&quot;code&quot;:&quot;$$\\begin{cases}\n{f\\left(x\\right)\\to}&amp;{\\min\\left(/max\\right)}\\\\\n{g_{i}\\left(x\\right)=}&amp;{b_{i},\\,i\\,=1,...,m}\\\\\n{x\\in R^{n}}&amp;{}\\\\\n\\end{cases}$$&quot;,&quot;aid&quot;:null,&quot;backgroundColorModified&quot;:null,&quot;backgroundColor&quot;:&quot;#ffffff&quot;,&quot;font&quot;:{&quot;size&quot;:18,&quot;color&quot;:&quot;#000000&quot;,&quot;family&quot;:&quot;Comfortaa&quot;},&quot;type&quot;:&quot;$$&quot;,&quot;id&quot;:&quot;11&quot;,&quot;ts&quot;:1630741196184,&quot;cs&quot;:&quot;Qx8ypN5ihbgojps4vCZwtw==&quot;,&quot;size&quot;:{&quot;width&quot;:283.5,&quot;height&quot;:83}}" id="302" name="Google Shape;302;p35"/>
          <p:cNvPicPr preferRelativeResize="0"/>
          <p:nvPr/>
        </p:nvPicPr>
        <p:blipFill>
          <a:blip r:embed="rId3">
            <a:alphaModFix/>
          </a:blip>
          <a:stretch>
            <a:fillRect/>
          </a:stretch>
        </p:blipFill>
        <p:spPr>
          <a:xfrm>
            <a:off x="2498775" y="2327425"/>
            <a:ext cx="2700338" cy="790575"/>
          </a:xfrm>
          <a:prstGeom prst="rect">
            <a:avLst/>
          </a:prstGeom>
          <a:noFill/>
          <a:ln>
            <a:noFill/>
          </a:ln>
        </p:spPr>
      </p:pic>
      <p:pic>
        <p:nvPicPr>
          <p:cNvPr descr="{&quot;type&quot;:&quot;$$&quot;,&quot;font&quot;:{&quot;color&quot;:&quot;#000000&quot;,&quot;size&quot;:18,&quot;family&quot;:&quot;Comfortaa&quot;},&quot;code&quot;:&quot;$$L\\left(x,\\lambda\\right)=f\\left(x\\right)+\\sum_{i=1}^{m}\\lambda_{i}\\left[b_{i}-g_{i}\\left(x\\right)\\right]$$&quot;,&quot;backgroundColorModified&quot;:null,&quot;backgroundColor&quot;:&quot;#ffffff&quot;,&quot;aid&quot;:null,&quot;id&quot;:&quot;12&quot;,&quot;ts&quot;:1630741448669,&quot;cs&quot;:&quot;PGQKwkbV7dEBHCRSHM6t5g==&quot;,&quot;size&quot;:{&quot;width&quot;:352.6666666666667,&quot;height&quot;:62}}" id="303" name="Google Shape;303;p35"/>
          <p:cNvPicPr preferRelativeResize="0"/>
          <p:nvPr/>
        </p:nvPicPr>
        <p:blipFill>
          <a:blip r:embed="rId4">
            <a:alphaModFix/>
          </a:blip>
          <a:stretch>
            <a:fillRect/>
          </a:stretch>
        </p:blipFill>
        <p:spPr>
          <a:xfrm>
            <a:off x="2498775" y="3779275"/>
            <a:ext cx="3359150" cy="590550"/>
          </a:xfrm>
          <a:prstGeom prst="rect">
            <a:avLst/>
          </a:prstGeom>
          <a:noFill/>
          <a:ln>
            <a:noFill/>
          </a:ln>
        </p:spPr>
      </p:pic>
      <p:pic>
        <p:nvPicPr>
          <p:cNvPr descr="{&quot;aid&quot;:null,&quot;backgroundColor&quot;:&quot;#ffffff&quot;,&quot;font&quot;:{&quot;color&quot;:&quot;#000000&quot;,&quot;family&quot;:&quot;Comfortaa&quot;,&quot;size&quot;:18},&quot;id&quot;:&quot;12&quot;,&quot;type&quot;:&quot;lalign*&quot;,&quot;code&quot;:&quot;\\begin{lalign*}\n&amp;{0=\\diff{L}{x_{j}}=\\diff{f}{x_{j}}-\\sum_{i=1}^{m}\\lambda_{i}\\diff{g_{i}}{x_{j}},\\,j\\,=\\,1,...,n}\\\\\n&amp;{0=\\diff{L}{\\lambda_{j}}=b_{j}-g_{j}\\left(x\\right),\\,j\\,=\\,1,...,m}\t\n\\end{lalign*}&quot;,&quot;backgroundColorModified&quot;:false,&quot;ts&quot;:1630741881858,&quot;cs&quot;:&quot;iuWmDLO7EEW6mMFevEUfYw==&quot;,&quot;size&quot;:{&quot;width&quot;:451.6666666666667,&quot;height&quot;:130.66666666666666}}" id="304" name="Google Shape;304;p35"/>
          <p:cNvPicPr preferRelativeResize="0"/>
          <p:nvPr/>
        </p:nvPicPr>
        <p:blipFill>
          <a:blip r:embed="rId5">
            <a:alphaModFix/>
          </a:blip>
          <a:stretch>
            <a:fillRect/>
          </a:stretch>
        </p:blipFill>
        <p:spPr>
          <a:xfrm>
            <a:off x="2281968" y="5236600"/>
            <a:ext cx="4302125" cy="1244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Phương pháp Lagrange</a:t>
            </a:r>
            <a:endParaRPr/>
          </a:p>
        </p:txBody>
      </p:sp>
      <p:sp>
        <p:nvSpPr>
          <p:cNvPr id="311" name="Google Shape;311;p36"/>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Bước 3: từ tập điểm cực trị của L </a:t>
            </a:r>
            <a:endParaRPr/>
          </a:p>
          <a:p>
            <a:pPr indent="-365760" lvl="1" marL="914400" rtl="0" algn="l">
              <a:spcBef>
                <a:spcPts val="0"/>
              </a:spcBef>
              <a:spcAft>
                <a:spcPts val="0"/>
              </a:spcAft>
              <a:buSzPts val="2160"/>
              <a:buChar char="-"/>
            </a:pPr>
            <a:r>
              <a:rPr lang="en-US"/>
              <a:t>          , thì cực trị của L là điểm cực tiêu</a:t>
            </a:r>
            <a:endParaRPr/>
          </a:p>
          <a:p>
            <a:pPr indent="-365760" lvl="1" marL="914400" rtl="0" algn="l">
              <a:spcBef>
                <a:spcPts val="0"/>
              </a:spcBef>
              <a:spcAft>
                <a:spcPts val="0"/>
              </a:spcAft>
              <a:buSzPts val="2160"/>
              <a:buChar char="-"/>
            </a:pPr>
            <a:r>
              <a:rPr lang="en-US"/>
              <a:t>          , thì cực trị của L là điểm cực đại</a:t>
            </a:r>
            <a:endParaRPr/>
          </a:p>
          <a:p>
            <a:pPr indent="0" lvl="0" marL="0" rtl="0" algn="l">
              <a:spcBef>
                <a:spcPts val="600"/>
              </a:spcBef>
              <a:spcAft>
                <a:spcPts val="0"/>
              </a:spcAft>
              <a:buNone/>
            </a:pPr>
            <a:r>
              <a:t/>
            </a:r>
            <a:endParaRPr/>
          </a:p>
        </p:txBody>
      </p:sp>
      <p:pic>
        <p:nvPicPr>
          <p:cNvPr descr="{&quot;backgroundColorModified&quot;:null,&quot;type&quot;:&quot;$$&quot;,&quot;id&quot;:&quot;13&quot;,&quot;code&quot;:&quot;$$d^{2}L&gt;0$$&quot;,&quot;backgroundColor&quot;:&quot;#ffffff&quot;,&quot;aid&quot;:null,&quot;font&quot;:{&quot;color&quot;:&quot;#000000&quot;,&quot;family&quot;:&quot;Comfortaa&quot;,&quot;size&quot;:18},&quot;ts&quot;:1630742166820,&quot;cs&quot;:&quot;JKSLiYEmOI2yw7RCtQdhiA==&quot;,&quot;size&quot;:{&quot;width&quot;:82.33333333333333,&quot;height&quot;:22.666666666666668}}" id="312" name="Google Shape;312;p36"/>
          <p:cNvPicPr preferRelativeResize="0"/>
          <p:nvPr/>
        </p:nvPicPr>
        <p:blipFill>
          <a:blip r:embed="rId3">
            <a:alphaModFix/>
          </a:blip>
          <a:stretch>
            <a:fillRect/>
          </a:stretch>
        </p:blipFill>
        <p:spPr>
          <a:xfrm>
            <a:off x="1301175" y="2423475"/>
            <a:ext cx="784225" cy="215900"/>
          </a:xfrm>
          <a:prstGeom prst="rect">
            <a:avLst/>
          </a:prstGeom>
          <a:noFill/>
          <a:ln>
            <a:noFill/>
          </a:ln>
        </p:spPr>
      </p:pic>
      <p:pic>
        <p:nvPicPr>
          <p:cNvPr descr="{&quot;font&quot;:{&quot;color&quot;:&quot;#000000&quot;,&quot;size&quot;:18,&quot;family&quot;:&quot;Comfortaa&quot;},&quot;id&quot;:&quot;13&quot;,&quot;code&quot;:&quot;$$d^{2}L&lt;0$$&quot;,&quot;type&quot;:&quot;$$&quot;,&quot;backgroundColorModified&quot;:false,&quot;backgroundColor&quot;:&quot;#ffffff&quot;,&quot;aid&quot;:null,&quot;ts&quot;:1630742282106,&quot;cs&quot;:&quot;kjo8vHgcrroKTXEQ6p4M7w==&quot;,&quot;size&quot;:{&quot;width&quot;:82.33333333333333,&quot;height&quot;:22.666666666666668}}" id="313" name="Google Shape;313;p36"/>
          <p:cNvPicPr preferRelativeResize="0"/>
          <p:nvPr/>
        </p:nvPicPr>
        <p:blipFill>
          <a:blip r:embed="rId4">
            <a:alphaModFix/>
          </a:blip>
          <a:stretch>
            <a:fillRect/>
          </a:stretch>
        </p:blipFill>
        <p:spPr>
          <a:xfrm>
            <a:off x="1301175" y="2830075"/>
            <a:ext cx="784225" cy="2159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37"/>
          <p:cNvSpPr txBox="1"/>
          <p:nvPr>
            <p:ph idx="11" type="ftr"/>
          </p:nvPr>
        </p:nvSpPr>
        <p:spPr>
          <a:xfrm>
            <a:off x="5357475" y="6492900"/>
            <a:ext cx="36630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19" name="Google Shape;319;p37"/>
          <p:cNvSpPr/>
          <p:nvPr/>
        </p:nvSpPr>
        <p:spPr>
          <a:xfrm>
            <a:off x="1860650" y="3010850"/>
            <a:ext cx="5161528" cy="619149"/>
          </a:xfrm>
          <a:prstGeom prst="rect">
            <a:avLst/>
          </a:prstGeom>
        </p:spPr>
        <p:txBody>
          <a:bodyPr>
            <a:prstTxWarp prst="textPlain"/>
          </a:bodyPr>
          <a:lstStyle/>
          <a:p>
            <a:pPr lvl="0" algn="ctr"/>
            <a:r>
              <a:rPr b="1" i="1">
                <a:ln cap="flat" cmpd="sng" w="28575">
                  <a:solidFill>
                    <a:schemeClr val="lt1"/>
                  </a:solidFill>
                  <a:prstDash val="solid"/>
                  <a:round/>
                  <a:headEnd len="sm" w="sm" type="none"/>
                  <a:tailEnd len="sm" w="sm" type="none"/>
                </a:ln>
                <a:solidFill>
                  <a:schemeClr val="dk1"/>
                </a:solidFill>
                <a:latin typeface="Arial"/>
              </a:rPr>
              <a:t>Cám Ơn!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9"/>
          <p:cNvSpPr txBox="1"/>
          <p:nvPr>
            <p:ph type="title"/>
          </p:nvPr>
        </p:nvSpPr>
        <p:spPr>
          <a:xfrm>
            <a:off x="369850" y="958750"/>
            <a:ext cx="8444400" cy="596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Giới thiệu</a:t>
            </a:r>
            <a:endParaRPr/>
          </a:p>
        </p:txBody>
      </p:sp>
      <p:sp>
        <p:nvSpPr>
          <p:cNvPr id="62" name="Google Shape;62;p9"/>
          <p:cNvSpPr txBox="1"/>
          <p:nvPr>
            <p:ph idx="1" type="body"/>
          </p:nvPr>
        </p:nvSpPr>
        <p:spPr>
          <a:xfrm>
            <a:off x="425200" y="1555450"/>
            <a:ext cx="8389200" cy="51864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b="1" lang="en-US" sz="1700"/>
              <a:t>Bài toán tối ưu:</a:t>
            </a:r>
            <a:endParaRPr b="1" sz="1700"/>
          </a:p>
          <a:p>
            <a:pPr indent="-317500" lvl="0" marL="457200" marR="0" rtl="0" algn="l">
              <a:lnSpc>
                <a:spcPct val="130000"/>
              </a:lnSpc>
              <a:spcBef>
                <a:spcPts val="600"/>
              </a:spcBef>
              <a:spcAft>
                <a:spcPts val="0"/>
              </a:spcAft>
              <a:buSzPts val="1400"/>
              <a:buChar char="-"/>
            </a:pPr>
            <a:r>
              <a:rPr lang="en-US" sz="1400"/>
              <a:t>Tìm giá trị lớn nhất hoặc nhỏ nhất của hàm số </a:t>
            </a:r>
            <a:endParaRPr sz="1400"/>
          </a:p>
          <a:p>
            <a:pPr indent="-317500" lvl="0" marL="457200" marR="0" rtl="0" algn="l">
              <a:lnSpc>
                <a:spcPct val="130000"/>
              </a:lnSpc>
              <a:spcBef>
                <a:spcPts val="0"/>
              </a:spcBef>
              <a:spcAft>
                <a:spcPts val="0"/>
              </a:spcAft>
              <a:buSzPts val="1400"/>
              <a:buChar char="-"/>
            </a:pPr>
            <a:r>
              <a:rPr lang="en-US" sz="1400"/>
              <a:t>Bài toán có nhiều ứng dụng, đặc biệt ngành khoa học máy tính</a:t>
            </a:r>
            <a:endParaRPr sz="1400"/>
          </a:p>
          <a:p>
            <a:pPr indent="0" lvl="0" marL="0" marR="0" rtl="0" algn="l">
              <a:lnSpc>
                <a:spcPct val="130000"/>
              </a:lnSpc>
              <a:spcBef>
                <a:spcPts val="600"/>
              </a:spcBef>
              <a:spcAft>
                <a:spcPts val="0"/>
              </a:spcAft>
              <a:buNone/>
            </a:pPr>
            <a:r>
              <a:rPr b="1" lang="en-US" sz="1700"/>
              <a:t>Ví dụ</a:t>
            </a:r>
            <a:endParaRPr b="1" sz="1700"/>
          </a:p>
          <a:p>
            <a:pPr indent="0" lvl="0" marL="0" marR="0" rtl="0" algn="l">
              <a:lnSpc>
                <a:spcPct val="130000"/>
              </a:lnSpc>
              <a:spcBef>
                <a:spcPts val="600"/>
              </a:spcBef>
              <a:spcAft>
                <a:spcPts val="0"/>
              </a:spcAft>
              <a:buNone/>
            </a:pPr>
            <a:r>
              <a:t/>
            </a:r>
            <a:endParaRPr/>
          </a:p>
          <a:p>
            <a:pPr indent="0" lvl="0" marL="0" marR="0" rtl="0" algn="l">
              <a:lnSpc>
                <a:spcPct val="130000"/>
              </a:lnSpc>
              <a:spcBef>
                <a:spcPts val="600"/>
              </a:spcBef>
              <a:spcAft>
                <a:spcPts val="0"/>
              </a:spcAft>
              <a:buNone/>
            </a:pPr>
            <a:r>
              <a:t/>
            </a:r>
            <a:endParaRPr/>
          </a:p>
          <a:p>
            <a:pPr indent="0" lvl="0" marL="0" marR="0" rtl="0" algn="l">
              <a:lnSpc>
                <a:spcPct val="130000"/>
              </a:lnSpc>
              <a:spcBef>
                <a:spcPts val="600"/>
              </a:spcBef>
              <a:spcAft>
                <a:spcPts val="0"/>
              </a:spcAft>
              <a:buNone/>
            </a:pPr>
            <a:r>
              <a:t/>
            </a:r>
            <a:endParaRPr sz="1700"/>
          </a:p>
          <a:p>
            <a:pPr indent="0" lvl="0" marL="0" marR="0" rtl="0" algn="l">
              <a:lnSpc>
                <a:spcPct val="130000"/>
              </a:lnSpc>
              <a:spcBef>
                <a:spcPts val="600"/>
              </a:spcBef>
              <a:spcAft>
                <a:spcPts val="0"/>
              </a:spcAft>
              <a:buNone/>
            </a:pPr>
            <a:r>
              <a:t/>
            </a:r>
            <a:endParaRPr sz="1700"/>
          </a:p>
          <a:p>
            <a:pPr indent="0" lvl="0" marL="0" marR="0" rtl="0" algn="l">
              <a:lnSpc>
                <a:spcPct val="130000"/>
              </a:lnSpc>
              <a:spcBef>
                <a:spcPts val="600"/>
              </a:spcBef>
              <a:spcAft>
                <a:spcPts val="0"/>
              </a:spcAft>
              <a:buNone/>
            </a:pPr>
            <a:r>
              <a:t/>
            </a:r>
            <a:endParaRPr sz="1700"/>
          </a:p>
          <a:p>
            <a:pPr indent="0" lvl="0" marL="0" marR="0" rtl="0" algn="l">
              <a:lnSpc>
                <a:spcPct val="130000"/>
              </a:lnSpc>
              <a:spcBef>
                <a:spcPts val="600"/>
              </a:spcBef>
              <a:spcAft>
                <a:spcPts val="0"/>
              </a:spcAft>
              <a:buNone/>
            </a:pPr>
            <a:r>
              <a:rPr b="1" lang="en-US" sz="1700"/>
              <a:t>Một số vấn đề:</a:t>
            </a:r>
            <a:endParaRPr b="1" sz="1400"/>
          </a:p>
          <a:p>
            <a:pPr indent="-340360" lvl="0" marL="457200" marR="0" rtl="0" algn="l">
              <a:lnSpc>
                <a:spcPct val="130000"/>
              </a:lnSpc>
              <a:spcBef>
                <a:spcPts val="600"/>
              </a:spcBef>
              <a:spcAft>
                <a:spcPts val="0"/>
              </a:spcAft>
              <a:buSzPts val="1760"/>
              <a:buChar char="-"/>
            </a:pPr>
            <a:r>
              <a:rPr lang="en-US" sz="1400"/>
              <a:t>x* là nghiệm cục bộ thì f'(x*) = 0</a:t>
            </a:r>
            <a:endParaRPr sz="1400"/>
          </a:p>
          <a:p>
            <a:pPr indent="-340360" lvl="0" marL="457200" marR="0" rtl="0" algn="l">
              <a:lnSpc>
                <a:spcPct val="130000"/>
              </a:lnSpc>
              <a:spcBef>
                <a:spcPts val="0"/>
              </a:spcBef>
              <a:spcAft>
                <a:spcPts val="0"/>
              </a:spcAft>
              <a:buSzPts val="1760"/>
              <a:buChar char="-"/>
            </a:pPr>
            <a:r>
              <a:rPr lang="en-US" sz="1400"/>
              <a:t>Bên trái x*: f’(x*) &lt;  0 ; Bên phải x*: f'(x*) &gt; 0; tại x*: f'( x*) = 0</a:t>
            </a:r>
            <a:endParaRPr sz="1400"/>
          </a:p>
          <a:p>
            <a:pPr indent="0" lvl="0" marL="0" marR="0" rtl="0" algn="l">
              <a:lnSpc>
                <a:spcPct val="130000"/>
              </a:lnSpc>
              <a:spcBef>
                <a:spcPts val="600"/>
              </a:spcBef>
              <a:spcAft>
                <a:spcPts val="0"/>
              </a:spcAft>
              <a:buNone/>
            </a:pPr>
            <a:r>
              <a:t/>
            </a:r>
            <a:endParaRPr sz="1400"/>
          </a:p>
        </p:txBody>
      </p:sp>
      <p:pic>
        <p:nvPicPr>
          <p:cNvPr id="63" name="Google Shape;63;p9"/>
          <p:cNvPicPr preferRelativeResize="0"/>
          <p:nvPr/>
        </p:nvPicPr>
        <p:blipFill>
          <a:blip r:embed="rId3">
            <a:alphaModFix/>
          </a:blip>
          <a:stretch>
            <a:fillRect/>
          </a:stretch>
        </p:blipFill>
        <p:spPr>
          <a:xfrm>
            <a:off x="1259800" y="3289900"/>
            <a:ext cx="6310601" cy="1717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0"/>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Giới thiệu</a:t>
            </a:r>
            <a:endParaRPr/>
          </a:p>
        </p:txBody>
      </p:sp>
      <p:sp>
        <p:nvSpPr>
          <p:cNvPr id="70" name="Google Shape;70;p10"/>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59410" lvl="0" marL="457200" rtl="0" algn="l">
              <a:spcBef>
                <a:spcPts val="600"/>
              </a:spcBef>
              <a:spcAft>
                <a:spcPts val="0"/>
              </a:spcAft>
              <a:buSzPts val="2060"/>
              <a:buChar char="-"/>
            </a:pPr>
            <a:r>
              <a:rPr lang="en-US" sz="1700"/>
              <a:t>Tìm nghiệm tối ưu toàn cục của hàm số:</a:t>
            </a:r>
            <a:endParaRPr sz="1700"/>
          </a:p>
          <a:p>
            <a:pPr indent="-359410" lvl="1" marL="914400" rtl="0" algn="l">
              <a:spcBef>
                <a:spcPts val="0"/>
              </a:spcBef>
              <a:spcAft>
                <a:spcPts val="0"/>
              </a:spcAft>
              <a:buSzPts val="2060"/>
              <a:buChar char="-"/>
            </a:pPr>
            <a:r>
              <a:rPr lang="en-US" sz="1700"/>
              <a:t>Thường khó khăn hoặc không thể</a:t>
            </a:r>
            <a:endParaRPr sz="1700"/>
          </a:p>
          <a:p>
            <a:pPr indent="-359410" lvl="1" marL="914400" rtl="0" algn="l">
              <a:spcBef>
                <a:spcPts val="0"/>
              </a:spcBef>
              <a:spcAft>
                <a:spcPts val="0"/>
              </a:spcAft>
              <a:buSzPts val="2060"/>
              <a:buChar char="-"/>
            </a:pPr>
            <a:r>
              <a:rPr lang="en-US" sz="1700"/>
              <a:t>Tìm nghiệm tối ưu cục bộ</a:t>
            </a:r>
            <a:endParaRPr sz="1700"/>
          </a:p>
          <a:p>
            <a:pPr indent="-359410" lvl="0" marL="457200" rtl="0" algn="l">
              <a:spcBef>
                <a:spcPts val="0"/>
              </a:spcBef>
              <a:spcAft>
                <a:spcPts val="0"/>
              </a:spcAft>
              <a:buSzPts val="2060"/>
              <a:buChar char="-"/>
            </a:pPr>
            <a:r>
              <a:rPr lang="en-US" sz="1700"/>
              <a:t>Tìm nghiệm tối ưu cục bộ của hàm số:</a:t>
            </a:r>
            <a:endParaRPr sz="1700"/>
          </a:p>
          <a:p>
            <a:pPr indent="-359410" lvl="1" marL="914400" rtl="0" algn="l">
              <a:spcBef>
                <a:spcPts val="0"/>
              </a:spcBef>
              <a:spcAft>
                <a:spcPts val="0"/>
              </a:spcAft>
              <a:buSzPts val="2060"/>
              <a:buChar char="-"/>
            </a:pPr>
            <a:r>
              <a:rPr lang="en-US" sz="1700"/>
              <a:t>Đạo hàm của hàm số đó phải bằng 0.</a:t>
            </a:r>
            <a:endParaRPr sz="1700"/>
          </a:p>
          <a:p>
            <a:pPr indent="-336550" lvl="1" marL="914400" rtl="0" algn="l">
              <a:spcBef>
                <a:spcPts val="0"/>
              </a:spcBef>
              <a:spcAft>
                <a:spcPts val="0"/>
              </a:spcAft>
              <a:buSzPts val="1700"/>
              <a:buChar char="-"/>
            </a:pPr>
            <a:r>
              <a:rPr lang="en-US" sz="1700"/>
              <a:t>Khó khăn với bài toán với dữ liệu lớn hoặc chiều dữ liệu lớn</a:t>
            </a:r>
            <a:endParaRPr sz="1700"/>
          </a:p>
          <a:p>
            <a:pPr indent="-359410" lvl="0" marL="457200" rtl="0" algn="l">
              <a:spcBef>
                <a:spcPts val="0"/>
              </a:spcBef>
              <a:spcAft>
                <a:spcPts val="0"/>
              </a:spcAft>
              <a:buSzPts val="2060"/>
              <a:buChar char="-"/>
            </a:pPr>
            <a:r>
              <a:rPr lang="en-US" sz="1700"/>
              <a:t>Hướng tiếp cận </a:t>
            </a:r>
            <a:endParaRPr sz="1700"/>
          </a:p>
          <a:p>
            <a:pPr indent="-359410" lvl="1" marL="914400" rtl="0" algn="l">
              <a:spcBef>
                <a:spcPts val="0"/>
              </a:spcBef>
              <a:spcAft>
                <a:spcPts val="0"/>
              </a:spcAft>
              <a:buSzPts val="2060"/>
              <a:buChar char="-"/>
            </a:pPr>
            <a:r>
              <a:rPr lang="en-US" sz="1700"/>
              <a:t>Xuất phát từ một điểm ( xem gần với nghiệm bài toán)</a:t>
            </a:r>
            <a:endParaRPr sz="1700"/>
          </a:p>
          <a:p>
            <a:pPr indent="-359410" lvl="1" marL="914400" rtl="0" algn="l">
              <a:spcBef>
                <a:spcPts val="0"/>
              </a:spcBef>
              <a:spcAft>
                <a:spcPts val="0"/>
              </a:spcAft>
              <a:buSzPts val="2060"/>
              <a:buChar char="-"/>
            </a:pPr>
            <a:r>
              <a:rPr lang="en-US" sz="1700"/>
              <a:t>Dùng phương pháp lặp để dịch chuyển điểm đó đến nghiệm cần tìm</a:t>
            </a:r>
            <a:endParaRPr sz="1700"/>
          </a:p>
          <a:p>
            <a:pPr indent="0" lvl="0" marL="0" rtl="0" algn="l">
              <a:spcBef>
                <a:spcPts val="600"/>
              </a:spcBef>
              <a:spcAft>
                <a:spcPts val="0"/>
              </a:spcAft>
              <a:buNone/>
            </a:pPr>
            <a:r>
              <a:rPr lang="en-US" sz="1700"/>
              <a:t>         ⇒ Phương pháp Gradient descent</a:t>
            </a:r>
            <a:endParaRPr sz="1700"/>
          </a:p>
          <a:p>
            <a:pPr indent="0" lvl="0" marL="0" rtl="0" algn="l">
              <a:spcBef>
                <a:spcPts val="6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1"/>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Gradient descent cho hàm một biến</a:t>
            </a:r>
            <a:endParaRPr/>
          </a:p>
        </p:txBody>
      </p:sp>
      <p:sp>
        <p:nvSpPr>
          <p:cNvPr id="77" name="Google Shape;77;p11"/>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Xem ví dụ trước</a:t>
            </a:r>
            <a:endParaRPr/>
          </a:p>
          <a:p>
            <a:pPr indent="-330200" lvl="0" marL="457200" rtl="0" algn="l">
              <a:spcBef>
                <a:spcPts val="600"/>
              </a:spcBef>
              <a:spcAft>
                <a:spcPts val="0"/>
              </a:spcAft>
              <a:buSzPts val="1600"/>
              <a:buChar char="•"/>
            </a:pPr>
            <a:r>
              <a:rPr lang="en-US" sz="1600"/>
              <a:t>Nếu                 , thì         nằm bên phải      .  Cần dịch chuyển  sang trái </a:t>
            </a:r>
            <a:endParaRPr sz="1600"/>
          </a:p>
          <a:p>
            <a:pPr indent="0" lvl="0" marL="0" rtl="0" algn="l">
              <a:spcBef>
                <a:spcPts val="600"/>
              </a:spcBef>
              <a:spcAft>
                <a:spcPts val="0"/>
              </a:spcAft>
              <a:buNone/>
            </a:pPr>
            <a:r>
              <a:t/>
            </a:r>
            <a:endParaRPr sz="1600"/>
          </a:p>
          <a:p>
            <a:pPr indent="-365760" lvl="0" marL="457200" rtl="0" algn="l">
              <a:spcBef>
                <a:spcPts val="600"/>
              </a:spcBef>
              <a:spcAft>
                <a:spcPts val="0"/>
              </a:spcAft>
              <a:buSzPts val="2160"/>
              <a:buChar char="•"/>
            </a:pPr>
            <a:r>
              <a:rPr lang="en-US" sz="1600"/>
              <a:t>Nếu                 , thì         nằm bên trái      .  Cần dịch chuyển  sang phải</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t/>
            </a:r>
            <a:endParaRPr sz="1600"/>
          </a:p>
          <a:p>
            <a:pPr indent="-330200" lvl="0" marL="457200" rtl="0" algn="l">
              <a:spcBef>
                <a:spcPts val="600"/>
              </a:spcBef>
              <a:spcAft>
                <a:spcPts val="0"/>
              </a:spcAft>
              <a:buSzPts val="1600"/>
              <a:buChar char="•"/>
            </a:pPr>
            <a:r>
              <a:rPr b="1" lang="en-US" sz="1600"/>
              <a:t>Thuật toán Gradient descent:</a:t>
            </a:r>
            <a:endParaRPr b="1" sz="1600"/>
          </a:p>
          <a:p>
            <a:pPr indent="-330200" lvl="1" marL="914400" rtl="0" algn="l">
              <a:spcBef>
                <a:spcPts val="0"/>
              </a:spcBef>
              <a:spcAft>
                <a:spcPts val="0"/>
              </a:spcAft>
              <a:buSzPts val="1600"/>
              <a:buChar char="-"/>
            </a:pPr>
            <a:r>
              <a:rPr lang="en-US" sz="1600"/>
              <a:t>Dự đoán một điểm khởi tạo</a:t>
            </a:r>
            <a:endParaRPr sz="1600"/>
          </a:p>
          <a:p>
            <a:pPr indent="-330200" lvl="1" marL="914400" rtl="0" algn="l">
              <a:spcBef>
                <a:spcPts val="0"/>
              </a:spcBef>
              <a:spcAft>
                <a:spcPts val="0"/>
              </a:spcAft>
              <a:buSzPts val="1600"/>
              <a:buChar char="-"/>
            </a:pPr>
            <a:r>
              <a:rPr lang="en-US" sz="1600"/>
              <a:t>Cập nhật       đến đạt đến kết quả chấp nhận </a:t>
            </a:r>
            <a:endParaRPr sz="1600"/>
          </a:p>
          <a:p>
            <a:pPr indent="0" lvl="0" marL="0" rtl="0" algn="l">
              <a:spcBef>
                <a:spcPts val="600"/>
              </a:spcBef>
              <a:spcAft>
                <a:spcPts val="0"/>
              </a:spcAft>
              <a:buNone/>
            </a:pPr>
            <a:r>
              <a:t/>
            </a:r>
            <a:endParaRPr sz="1600"/>
          </a:p>
          <a:p>
            <a:pPr indent="0" lvl="0" marL="914400" rtl="0" algn="l">
              <a:spcBef>
                <a:spcPts val="600"/>
              </a:spcBef>
              <a:spcAft>
                <a:spcPts val="0"/>
              </a:spcAft>
              <a:buNone/>
            </a:pPr>
            <a:r>
              <a:t/>
            </a:r>
            <a:endParaRPr sz="1600"/>
          </a:p>
          <a:p>
            <a:pPr indent="-330200" lvl="0" marL="457200" rtl="0" algn="l">
              <a:spcBef>
                <a:spcPts val="600"/>
              </a:spcBef>
              <a:spcAft>
                <a:spcPts val="0"/>
              </a:spcAft>
              <a:buSzPts val="1600"/>
              <a:buChar char="•"/>
            </a:pPr>
            <a:r>
              <a:rPr lang="en-US" sz="1600"/>
              <a:t>Khái niệm “Gradient descent”  chính dấu “-” : ngược hướng đàm hàm </a:t>
            </a:r>
            <a:endParaRPr sz="1600"/>
          </a:p>
        </p:txBody>
      </p:sp>
      <p:pic>
        <p:nvPicPr>
          <p:cNvPr descr="{&quot;code&quot;:&quot;$$x_{t}:=\\,x_{t}\\,-\\,\\alpha f^{\\prime}\\left(x_{t}\\right)$$&quot;,&quot;type&quot;:&quot;$$&quot;,&quot;backgroundColor&quot;:&quot;#ffffff&quot;,&quot;aid&quot;:null,&quot;font&quot;:{&quot;size&quot;:18,&quot;color&quot;:&quot;#000000&quot;,&quot;family&quot;:&quot;Comfortaa&quot;},&quot;id&quot;:&quot;2&quot;,&quot;backgroundColorModified&quot;:false,&quot;ts&quot;:1627539193553,&quot;cs&quot;:&quot;1+3GGibpW6IeUBM1kG6i/g==&quot;,&quot;size&quot;:{&quot;width&quot;:196.83333333333334,&quot;height&quot;:25.666666666666668}}" id="78" name="Google Shape;78;p11"/>
          <p:cNvPicPr preferRelativeResize="0"/>
          <p:nvPr/>
        </p:nvPicPr>
        <p:blipFill>
          <a:blip r:embed="rId3">
            <a:alphaModFix/>
          </a:blip>
          <a:stretch>
            <a:fillRect/>
          </a:stretch>
        </p:blipFill>
        <p:spPr>
          <a:xfrm>
            <a:off x="2843063" y="5537325"/>
            <a:ext cx="1874838" cy="244475"/>
          </a:xfrm>
          <a:prstGeom prst="rect">
            <a:avLst/>
          </a:prstGeom>
          <a:noFill/>
          <a:ln>
            <a:noFill/>
          </a:ln>
        </p:spPr>
      </p:pic>
      <p:pic>
        <p:nvPicPr>
          <p:cNvPr descr="{&quot;type&quot;:&quot;$$&quot;,&quot;backgroundColorModified&quot;:null,&quot;font&quot;:{&quot;family&quot;:&quot;Comfortaa&quot;,&quot;color&quot;:&quot;#000000&quot;,&quot;size&quot;:16},&quot;code&quot;:&quot;$$f^{\\prime}\\left(x_{t}\\right)&gt;0$$&quot;,&quot;aid&quot;:null,&quot;backgroundColor&quot;:&quot;#ffffff&quot;,&quot;id&quot;:&quot;3&quot;,&quot;ts&quot;:1627532949538,&quot;cs&quot;:&quot;NrUC5voZfA0WQ7T2JJS57A==&quot;,&quot;size&quot;:{&quot;width&quot;:92,&quot;height&quot;:23}}" id="79" name="Google Shape;79;p11"/>
          <p:cNvPicPr preferRelativeResize="0"/>
          <p:nvPr/>
        </p:nvPicPr>
        <p:blipFill>
          <a:blip r:embed="rId4">
            <a:alphaModFix/>
          </a:blip>
          <a:stretch>
            <a:fillRect/>
          </a:stretch>
        </p:blipFill>
        <p:spPr>
          <a:xfrm>
            <a:off x="1539775" y="2398525"/>
            <a:ext cx="876300" cy="219075"/>
          </a:xfrm>
          <a:prstGeom prst="rect">
            <a:avLst/>
          </a:prstGeom>
          <a:noFill/>
          <a:ln>
            <a:noFill/>
          </a:ln>
        </p:spPr>
      </p:pic>
      <p:pic>
        <p:nvPicPr>
          <p:cNvPr descr="{&quot;code&quot;:&quot;$$x_{t}$$&quot;,&quot;backgroundColor&quot;:&quot;#ffffff&quot;,&quot;font&quot;:{&quot;color&quot;:&quot;#000000&quot;,&quot;family&quot;:&quot;Comfortaa&quot;,&quot;size&quot;:16},&quot;id&quot;:&quot;3&quot;,&quot;backgroundColorModified&quot;:false,&quot;type&quot;:&quot;$$&quot;,&quot;aid&quot;:null,&quot;ts&quot;:1627533082424,&quot;cs&quot;:&quot;YlEs4xMM7EeUcEmHMSsbYQ==&quot;,&quot;size&quot;:{&quot;width&quot;:16.833333333333332,&quot;height&quot;:13}}" id="80" name="Google Shape;80;p11"/>
          <p:cNvPicPr preferRelativeResize="0"/>
          <p:nvPr/>
        </p:nvPicPr>
        <p:blipFill>
          <a:blip r:embed="rId5">
            <a:alphaModFix/>
          </a:blip>
          <a:stretch>
            <a:fillRect/>
          </a:stretch>
        </p:blipFill>
        <p:spPr>
          <a:xfrm>
            <a:off x="2970762" y="2422338"/>
            <a:ext cx="221988" cy="171450"/>
          </a:xfrm>
          <a:prstGeom prst="rect">
            <a:avLst/>
          </a:prstGeom>
          <a:noFill/>
          <a:ln>
            <a:noFill/>
          </a:ln>
        </p:spPr>
      </p:pic>
      <p:pic>
        <p:nvPicPr>
          <p:cNvPr descr="{&quot;font&quot;:{&quot;color&quot;:&quot;#000000&quot;,&quot;size&quot;:22,&quot;family&quot;:&quot;Comfortaa&quot;},&quot;aid&quot;:null,&quot;code&quot;:&quot;$$x^{*}$$&quot;,&quot;backgroundColorModified&quot;:false,&quot;backgroundColor&quot;:&quot;#ffffff&quot;,&quot;id&quot;:&quot;3&quot;,&quot;type&quot;:&quot;$$&quot;,&quot;ts&quot;:1627533327339,&quot;cs&quot;:&quot;9FAo7k/Db22V4QTghsNYMA==&quot;,&quot;size&quot;:{&quot;width&quot;:25.166666666666668,&quot;height&quot;:22.166666666666668}}" id="81" name="Google Shape;81;p11"/>
          <p:cNvPicPr preferRelativeResize="0"/>
          <p:nvPr/>
        </p:nvPicPr>
        <p:blipFill>
          <a:blip r:embed="rId6">
            <a:alphaModFix/>
          </a:blip>
          <a:stretch>
            <a:fillRect/>
          </a:stretch>
        </p:blipFill>
        <p:spPr>
          <a:xfrm>
            <a:off x="4932449" y="2355114"/>
            <a:ext cx="239713" cy="211138"/>
          </a:xfrm>
          <a:prstGeom prst="rect">
            <a:avLst/>
          </a:prstGeom>
          <a:noFill/>
          <a:ln>
            <a:noFill/>
          </a:ln>
        </p:spPr>
      </p:pic>
      <p:pic>
        <p:nvPicPr>
          <p:cNvPr descr="{&quot;font&quot;:{&quot;family&quot;:&quot;Comfortaa&quot;,&quot;color&quot;:&quot;#000000&quot;,&quot;size&quot;:16},&quot;type&quot;:&quot;$$&quot;,&quot;backgroundColorModified&quot;:null,&quot;id&quot;:&quot;4&quot;,&quot;code&quot;:&quot;$$x_{t+1}=x_{t}\\,+\\,\\Delta=x_{t}\\,-\\alpha.f^{\\prime}\\left(x_{t}\\right)$$&quot;,&quot;backgroundColor&quot;:&quot;#ffffff&quot;,&quot;aid&quot;:null,&quot;ts&quot;:1627533610965,&quot;cs&quot;:&quot;1fXEvlYbWlh52BBzhq3ghA==&quot;,&quot;size&quot;:{&quot;width&quot;:290.25,&quot;height&quot;:23}}" id="82" name="Google Shape;82;p11"/>
          <p:cNvPicPr preferRelativeResize="0"/>
          <p:nvPr/>
        </p:nvPicPr>
        <p:blipFill>
          <a:blip r:embed="rId7">
            <a:alphaModFix/>
          </a:blip>
          <a:stretch>
            <a:fillRect/>
          </a:stretch>
        </p:blipFill>
        <p:spPr>
          <a:xfrm>
            <a:off x="2854550" y="2762124"/>
            <a:ext cx="2764631" cy="219075"/>
          </a:xfrm>
          <a:prstGeom prst="rect">
            <a:avLst/>
          </a:prstGeom>
          <a:noFill/>
          <a:ln>
            <a:noFill/>
          </a:ln>
        </p:spPr>
      </p:pic>
      <p:pic>
        <p:nvPicPr>
          <p:cNvPr descr="{&quot;type&quot;:&quot;$$&quot;,&quot;id&quot;:&quot;3&quot;,&quot;aid&quot;:null,&quot;font&quot;:{&quot;size&quot;:16,&quot;color&quot;:&quot;#000000&quot;,&quot;family&quot;:&quot;Comfortaa&quot;},&quot;backgroundColorModified&quot;:false,&quot;backgroundColor&quot;:&quot;#ffffff&quot;,&quot;code&quot;:&quot;$$f^{\\prime}\\left(x_{t}\\right)&lt;0$$&quot;,&quot;ts&quot;:1627533665158,&quot;cs&quot;:&quot;eKI+lzdx/ByP6qbH72oT1w==&quot;,&quot;size&quot;:{&quot;width&quot;:92,&quot;height&quot;:23}}" id="83" name="Google Shape;83;p11"/>
          <p:cNvPicPr preferRelativeResize="0"/>
          <p:nvPr/>
        </p:nvPicPr>
        <p:blipFill>
          <a:blip r:embed="rId8">
            <a:alphaModFix/>
          </a:blip>
          <a:stretch>
            <a:fillRect/>
          </a:stretch>
        </p:blipFill>
        <p:spPr>
          <a:xfrm>
            <a:off x="1490825" y="3226075"/>
            <a:ext cx="876300" cy="219075"/>
          </a:xfrm>
          <a:prstGeom prst="rect">
            <a:avLst/>
          </a:prstGeom>
          <a:noFill/>
          <a:ln>
            <a:noFill/>
          </a:ln>
        </p:spPr>
      </p:pic>
      <p:pic>
        <p:nvPicPr>
          <p:cNvPr descr="{&quot;code&quot;:&quot;$$x_{t}$$&quot;,&quot;backgroundColor&quot;:&quot;#ffffff&quot;,&quot;font&quot;:{&quot;color&quot;:&quot;#000000&quot;,&quot;family&quot;:&quot;Comfortaa&quot;,&quot;size&quot;:16},&quot;id&quot;:&quot;3&quot;,&quot;backgroundColorModified&quot;:false,&quot;type&quot;:&quot;$$&quot;,&quot;aid&quot;:null,&quot;ts&quot;:1627533082424,&quot;cs&quot;:&quot;YlEs4xMM7EeUcEmHMSsbYQ==&quot;,&quot;size&quot;:{&quot;width&quot;:16.833333333333332,&quot;height&quot;:13}}" id="84" name="Google Shape;84;p11"/>
          <p:cNvPicPr preferRelativeResize="0"/>
          <p:nvPr/>
        </p:nvPicPr>
        <p:blipFill>
          <a:blip r:embed="rId5">
            <a:alphaModFix/>
          </a:blip>
          <a:stretch>
            <a:fillRect/>
          </a:stretch>
        </p:blipFill>
        <p:spPr>
          <a:xfrm>
            <a:off x="2970762" y="3261732"/>
            <a:ext cx="221988" cy="171450"/>
          </a:xfrm>
          <a:prstGeom prst="rect">
            <a:avLst/>
          </a:prstGeom>
          <a:noFill/>
          <a:ln>
            <a:noFill/>
          </a:ln>
        </p:spPr>
      </p:pic>
      <p:pic>
        <p:nvPicPr>
          <p:cNvPr descr="{&quot;font&quot;:{&quot;color&quot;:&quot;#000000&quot;,&quot;size&quot;:22,&quot;family&quot;:&quot;Comfortaa&quot;},&quot;aid&quot;:null,&quot;code&quot;:&quot;$$x^{*}$$&quot;,&quot;backgroundColorModified&quot;:false,&quot;backgroundColor&quot;:&quot;#ffffff&quot;,&quot;id&quot;:&quot;3&quot;,&quot;type&quot;:&quot;$$&quot;,&quot;ts&quot;:1627533327339,&quot;cs&quot;:&quot;9FAo7k/Db22V4QTghsNYMA==&quot;,&quot;size&quot;:{&quot;width&quot;:25.166666666666668,&quot;height&quot;:22.166666666666668}}" id="85" name="Google Shape;85;p11"/>
          <p:cNvPicPr preferRelativeResize="0"/>
          <p:nvPr/>
        </p:nvPicPr>
        <p:blipFill>
          <a:blip r:embed="rId6">
            <a:alphaModFix/>
          </a:blip>
          <a:stretch>
            <a:fillRect/>
          </a:stretch>
        </p:blipFill>
        <p:spPr>
          <a:xfrm>
            <a:off x="4789349" y="3230614"/>
            <a:ext cx="239713" cy="211138"/>
          </a:xfrm>
          <a:prstGeom prst="rect">
            <a:avLst/>
          </a:prstGeom>
          <a:noFill/>
          <a:ln>
            <a:noFill/>
          </a:ln>
        </p:spPr>
      </p:pic>
      <p:pic>
        <p:nvPicPr>
          <p:cNvPr descr="{&quot;font&quot;:{&quot;family&quot;:&quot;Comfortaa&quot;,&quot;color&quot;:&quot;#000000&quot;,&quot;size&quot;:16},&quot;type&quot;:&quot;$$&quot;,&quot;backgroundColorModified&quot;:null,&quot;id&quot;:&quot;4&quot;,&quot;code&quot;:&quot;$$x_{t+1}=x_{t}\\,+\\,\\Delta=x_{t}\\,-\\alpha.f^{\\prime}\\left(x_{t}\\right)$$&quot;,&quot;backgroundColor&quot;:&quot;#ffffff&quot;,&quot;aid&quot;:null,&quot;ts&quot;:1627533610965,&quot;cs&quot;:&quot;1fXEvlYbWlh52BBzhq3ghA==&quot;,&quot;size&quot;:{&quot;width&quot;:290.25,&quot;height&quot;:23}}" id="86" name="Google Shape;86;p11"/>
          <p:cNvPicPr preferRelativeResize="0"/>
          <p:nvPr/>
        </p:nvPicPr>
        <p:blipFill>
          <a:blip r:embed="rId7">
            <a:alphaModFix/>
          </a:blip>
          <a:stretch>
            <a:fillRect/>
          </a:stretch>
        </p:blipFill>
        <p:spPr>
          <a:xfrm>
            <a:off x="2854550" y="3637049"/>
            <a:ext cx="2764631" cy="219075"/>
          </a:xfrm>
          <a:prstGeom prst="rect">
            <a:avLst/>
          </a:prstGeom>
          <a:noFill/>
          <a:ln>
            <a:noFill/>
          </a:ln>
        </p:spPr>
      </p:pic>
      <p:pic>
        <p:nvPicPr>
          <p:cNvPr descr="{&quot;code&quot;:&quot;$$x_{t}=x_{0}$$&quot;,&quot;aid&quot;:null,&quot;backgroundColor&quot;:&quot;#ffffff&quot;,&quot;font&quot;:{&quot;color&quot;:&quot;#000000&quot;,&quot;family&quot;:&quot;Comfortaa&quot;,&quot;size&quot;:22},&quot;type&quot;:&quot;$$&quot;,&quot;id&quot;:&quot;3&quot;,&quot;backgroundColorModified&quot;:false,&quot;ts&quot;:1627539064851,&quot;cs&quot;:&quot;SBNi0xBuXhMuQDcrQ9u2Tg==&quot;,&quot;size&quot;:{&quot;width&quot;:91.66666666666667,&quot;height&quot;:17.833333333333332}}" id="87" name="Google Shape;87;p11"/>
          <p:cNvPicPr preferRelativeResize="0"/>
          <p:nvPr/>
        </p:nvPicPr>
        <p:blipFill>
          <a:blip r:embed="rId9">
            <a:alphaModFix/>
          </a:blip>
          <a:stretch>
            <a:fillRect/>
          </a:stretch>
        </p:blipFill>
        <p:spPr>
          <a:xfrm>
            <a:off x="4378736" y="4810488"/>
            <a:ext cx="873125" cy="169863"/>
          </a:xfrm>
          <a:prstGeom prst="rect">
            <a:avLst/>
          </a:prstGeom>
          <a:noFill/>
          <a:ln>
            <a:noFill/>
          </a:ln>
        </p:spPr>
      </p:pic>
      <p:pic>
        <p:nvPicPr>
          <p:cNvPr descr="{&quot;font&quot;:{&quot;size&quot;:22,&quot;family&quot;:&quot;Comfortaa&quot;,&quot;color&quot;:&quot;#000000&quot;},&quot;aid&quot;:null,&quot;backgroundColor&quot;:&quot;#ffffff&quot;,&quot;backgroundColorModified&quot;:false,&quot;code&quot;:&quot;$$x_{t}$$&quot;,&quot;id&quot;:&quot;3&quot;,&quot;type&quot;:&quot;$$&quot;,&quot;ts&quot;:1627539148452,&quot;cs&quot;:&quot;dYMcnaubk9gwzSxlmN6skA==&quot;,&quot;size&quot;:{&quot;width&quot;:22.833333333333332,&quot;height&quot;:17.666666666666668}}" id="88" name="Google Shape;88;p11"/>
          <p:cNvPicPr preferRelativeResize="0"/>
          <p:nvPr/>
        </p:nvPicPr>
        <p:blipFill>
          <a:blip r:embed="rId10">
            <a:alphaModFix/>
          </a:blip>
          <a:stretch>
            <a:fillRect/>
          </a:stretch>
        </p:blipFill>
        <p:spPr>
          <a:xfrm>
            <a:off x="2482304" y="5116888"/>
            <a:ext cx="217488" cy="168275"/>
          </a:xfrm>
          <a:prstGeom prst="rect">
            <a:avLst/>
          </a:prstGeom>
          <a:noFill/>
          <a:ln>
            <a:noFill/>
          </a:ln>
        </p:spPr>
      </p:pic>
      <p:pic>
        <p:nvPicPr>
          <p:cNvPr id="89" name="Google Shape;89;p11"/>
          <p:cNvPicPr preferRelativeResize="0"/>
          <p:nvPr/>
        </p:nvPicPr>
        <p:blipFill>
          <a:blip r:embed="rId11">
            <a:alphaModFix/>
          </a:blip>
          <a:stretch>
            <a:fillRect/>
          </a:stretch>
        </p:blipFill>
        <p:spPr>
          <a:xfrm>
            <a:off x="6333050" y="3637050"/>
            <a:ext cx="2674399" cy="2144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2"/>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Gradient Descent cho hàm một biến(tiếp)</a:t>
            </a:r>
            <a:endParaRPr/>
          </a:p>
        </p:txBody>
      </p:sp>
      <p:sp>
        <p:nvSpPr>
          <p:cNvPr id="96" name="Google Shape;96;p12"/>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Ví dụ tối ưu hàm số</a:t>
            </a:r>
            <a:endParaRPr/>
          </a:p>
          <a:p>
            <a:pPr indent="-365760" lvl="0" marL="457200" rtl="0" algn="l">
              <a:spcBef>
                <a:spcPts val="0"/>
              </a:spcBef>
              <a:spcAft>
                <a:spcPts val="0"/>
              </a:spcAft>
              <a:buSzPts val="2160"/>
              <a:buChar char="•"/>
            </a:pPr>
            <a:r>
              <a:rPr lang="en-US"/>
              <a:t> Khó khăn: </a:t>
            </a:r>
            <a:endParaRPr/>
          </a:p>
          <a:p>
            <a:pPr indent="-365760" lvl="0" marL="457200" rtl="0" algn="l">
              <a:spcBef>
                <a:spcPts val="0"/>
              </a:spcBef>
              <a:spcAft>
                <a:spcPts val="0"/>
              </a:spcAft>
              <a:buSzPts val="2160"/>
              <a:buChar char="•"/>
            </a:pPr>
            <a:r>
              <a:rPr lang="en-US"/>
              <a:t>Gradient descent:  cho  điểm                 và cập nhất  </a:t>
            </a:r>
            <a:endParaRPr/>
          </a:p>
          <a:p>
            <a:pPr indent="0" lvl="0" marL="0" rtl="0" algn="l">
              <a:spcBef>
                <a:spcPts val="600"/>
              </a:spcBef>
              <a:spcAft>
                <a:spcPts val="0"/>
              </a:spcAft>
              <a:buNone/>
            </a:pPr>
            <a:r>
              <a:t/>
            </a:r>
            <a:endParaRPr/>
          </a:p>
          <a:p>
            <a:pPr indent="-365760" lvl="0" marL="457200" rtl="0" algn="l">
              <a:spcBef>
                <a:spcPts val="600"/>
              </a:spcBef>
              <a:spcAft>
                <a:spcPts val="0"/>
              </a:spcAft>
              <a:buSzPts val="2160"/>
              <a:buChar char="•"/>
            </a:pPr>
            <a:r>
              <a:rPr lang="en-US"/>
              <a:t>Demo:  </a:t>
            </a:r>
            <a:endParaRPr/>
          </a:p>
        </p:txBody>
      </p:sp>
      <p:pic>
        <p:nvPicPr>
          <p:cNvPr descr="{&quot;id&quot;:&quot;5&quot;,&quot;code&quot;:&quot;$$f\\left(x\\right)=x^{2}+\\,5\\,.\\sin\\left(x\\right)$$&quot;,&quot;backgroundColor&quot;:&quot;#ffffff&quot;,&quot;type&quot;:&quot;$$&quot;,&quot;backgroundColorModified&quot;:false,&quot;font&quot;:{&quot;size&quot;:18,&quot;color&quot;:&quot;#000000&quot;,&quot;family&quot;:&quot;Comfortaa&quot;},&quot;aid&quot;:null,&quot;ts&quot;:1627903848692,&quot;cs&quot;:&quot;XQ27trYBAnXsNBv0yudDsw==&quot;,&quot;size&quot;:{&quot;width&quot;:226.60000000000002,&quot;height&quot;:27.800000000000008}}" id="97" name="Google Shape;97;p12"/>
          <p:cNvPicPr preferRelativeResize="0"/>
          <p:nvPr/>
        </p:nvPicPr>
        <p:blipFill>
          <a:blip r:embed="rId3">
            <a:alphaModFix/>
          </a:blip>
          <a:stretch>
            <a:fillRect/>
          </a:stretch>
        </p:blipFill>
        <p:spPr>
          <a:xfrm>
            <a:off x="3492810" y="1970178"/>
            <a:ext cx="2158365" cy="264795"/>
          </a:xfrm>
          <a:prstGeom prst="rect">
            <a:avLst/>
          </a:prstGeom>
          <a:noFill/>
          <a:ln>
            <a:noFill/>
          </a:ln>
        </p:spPr>
      </p:pic>
      <p:pic>
        <p:nvPicPr>
          <p:cNvPr descr="{&quot;code&quot;:&quot;$$f^{\\prime}\\left(x\\right)=2.x+\\,5\\,.cos\\left(x\\right)\\,=0$$&quot;,&quot;type&quot;:&quot;$$&quot;,&quot;backgroundColor&quot;:&quot;#ffffff&quot;,&quot;backgroundColorModified&quot;:false,&quot;font&quot;:{&quot;color&quot;:&quot;#000000&quot;,&quot;family&quot;:&quot;Comfortaa&quot;,&quot;size&quot;:18},&quot;id&quot;:&quot;5&quot;,&quot;aid&quot;:null,&quot;ts&quot;:1627903946858,&quot;cs&quot;:&quot;O/SDbJENE3Ys4RODyM8GXg==&quot;,&quot;size&quot;:{&quot;width&quot;:292.5,&quot;height&quot;:25.75}}" id="98" name="Google Shape;98;p12"/>
          <p:cNvPicPr preferRelativeResize="0"/>
          <p:nvPr/>
        </p:nvPicPr>
        <p:blipFill>
          <a:blip r:embed="rId4">
            <a:alphaModFix/>
          </a:blip>
          <a:stretch>
            <a:fillRect/>
          </a:stretch>
        </p:blipFill>
        <p:spPr>
          <a:xfrm>
            <a:off x="2391741" y="2442247"/>
            <a:ext cx="2786063" cy="245269"/>
          </a:xfrm>
          <a:prstGeom prst="rect">
            <a:avLst/>
          </a:prstGeom>
          <a:noFill/>
          <a:ln>
            <a:noFill/>
          </a:ln>
        </p:spPr>
      </p:pic>
      <p:pic>
        <p:nvPicPr>
          <p:cNvPr descr="{&quot;code&quot;:&quot;$$x_{t}=x_{0}$$&quot;,&quot;aid&quot;:null,&quot;backgroundColor&quot;:&quot;#ffffff&quot;,&quot;font&quot;:{&quot;color&quot;:&quot;#000000&quot;,&quot;family&quot;:&quot;Comfortaa&quot;,&quot;size&quot;:22},&quot;type&quot;:&quot;$$&quot;,&quot;id&quot;:&quot;3&quot;,&quot;backgroundColorModified&quot;:false,&quot;ts&quot;:1627539064851,&quot;cs&quot;:&quot;SBNi0xBuXhMuQDcrQ9u2Tg==&quot;,&quot;size&quot;:{&quot;width&quot;:91.66666666666667,&quot;height&quot;:17.833333333333332}}" id="99" name="Google Shape;99;p12"/>
          <p:cNvPicPr preferRelativeResize="0"/>
          <p:nvPr/>
        </p:nvPicPr>
        <p:blipFill>
          <a:blip r:embed="rId5">
            <a:alphaModFix/>
          </a:blip>
          <a:stretch>
            <a:fillRect/>
          </a:stretch>
        </p:blipFill>
        <p:spPr>
          <a:xfrm>
            <a:off x="4520886" y="2894796"/>
            <a:ext cx="873125" cy="169863"/>
          </a:xfrm>
          <a:prstGeom prst="rect">
            <a:avLst/>
          </a:prstGeom>
          <a:noFill/>
          <a:ln>
            <a:noFill/>
          </a:ln>
        </p:spPr>
      </p:pic>
      <p:pic>
        <p:nvPicPr>
          <p:cNvPr descr="{&quot;aid&quot;:null,&quot;backgroundColorModified&quot;:false,&quot;id&quot;:&quot;2&quot;,&quot;font&quot;:{&quot;family&quot;:&quot;Comfortaa&quot;,&quot;size&quot;:18,&quot;color&quot;:&quot;#000000&quot;},&quot;type&quot;:&quot;$$&quot;,&quot;code&quot;:&quot;$$x_{t}:=\\,x_{t}\\,-\\,\\alpha \\left(2.x+5.\\cos\\left(x\\right)\\right)$$&quot;,&quot;backgroundColor&quot;:&quot;#ffffff&quot;,&quot;ts&quot;:1627903972594,&quot;cs&quot;:&quot;VDVzaqVj1xMquMAwjUf8XA==&quot;,&quot;size&quot;:{&quot;width&quot;:309.75,&quot;height&quot;:24.25}}" id="100" name="Google Shape;100;p12"/>
          <p:cNvPicPr preferRelativeResize="0"/>
          <p:nvPr/>
        </p:nvPicPr>
        <p:blipFill>
          <a:blip r:embed="rId6">
            <a:alphaModFix/>
          </a:blip>
          <a:stretch>
            <a:fillRect/>
          </a:stretch>
        </p:blipFill>
        <p:spPr>
          <a:xfrm>
            <a:off x="3102778" y="3281267"/>
            <a:ext cx="2950369" cy="230981"/>
          </a:xfrm>
          <a:prstGeom prst="rect">
            <a:avLst/>
          </a:prstGeom>
          <a:noFill/>
          <a:ln>
            <a:noFill/>
          </a:ln>
        </p:spPr>
      </p:pic>
      <p:pic>
        <p:nvPicPr>
          <p:cNvPr id="101" name="Google Shape;101;p12"/>
          <p:cNvPicPr preferRelativeResize="0"/>
          <p:nvPr/>
        </p:nvPicPr>
        <p:blipFill>
          <a:blip r:embed="rId7">
            <a:alphaModFix/>
          </a:blip>
          <a:stretch>
            <a:fillRect/>
          </a:stretch>
        </p:blipFill>
        <p:spPr>
          <a:xfrm>
            <a:off x="5745175" y="4059100"/>
            <a:ext cx="2942900" cy="2682625"/>
          </a:xfrm>
          <a:prstGeom prst="rect">
            <a:avLst/>
          </a:prstGeom>
          <a:noFill/>
          <a:ln>
            <a:noFill/>
          </a:ln>
        </p:spPr>
      </p:pic>
      <p:pic>
        <p:nvPicPr>
          <p:cNvPr id="102" name="Google Shape;102;p12"/>
          <p:cNvPicPr preferRelativeResize="0"/>
          <p:nvPr/>
        </p:nvPicPr>
        <p:blipFill>
          <a:blip r:embed="rId8">
            <a:alphaModFix/>
          </a:blip>
          <a:stretch>
            <a:fillRect/>
          </a:stretch>
        </p:blipFill>
        <p:spPr>
          <a:xfrm>
            <a:off x="826600" y="4106000"/>
            <a:ext cx="4683451" cy="2299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3"/>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Gradient Descent cho hàm một biến(</a:t>
            </a:r>
            <a:r>
              <a:rPr lang="en-US"/>
              <a:t>tiếp)</a:t>
            </a:r>
            <a:endParaRPr/>
          </a:p>
        </p:txBody>
      </p:sp>
      <p:sp>
        <p:nvSpPr>
          <p:cNvPr id="109" name="Google Shape;109;p13"/>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Điều kiện dừng của Gradient Descent</a:t>
            </a:r>
            <a:endParaRPr/>
          </a:p>
          <a:p>
            <a:pPr indent="-365760" lvl="1" marL="914400" rtl="0" algn="l">
              <a:spcBef>
                <a:spcPts val="0"/>
              </a:spcBef>
              <a:spcAft>
                <a:spcPts val="0"/>
              </a:spcAft>
              <a:buSzPts val="2160"/>
              <a:buChar char="-"/>
            </a:pPr>
            <a:r>
              <a:rPr lang="en-US"/>
              <a:t>Giới hạn số bước lặp </a:t>
            </a:r>
            <a:endParaRPr/>
          </a:p>
          <a:p>
            <a:pPr indent="-365760" lvl="1" marL="914400" rtl="0" algn="l">
              <a:spcBef>
                <a:spcPts val="0"/>
              </a:spcBef>
              <a:spcAft>
                <a:spcPts val="0"/>
              </a:spcAft>
              <a:buSzPts val="2160"/>
              <a:buChar char="-"/>
            </a:pPr>
            <a:r>
              <a:rPr lang="en-US"/>
              <a:t>So sánh giá trị hàm của nghiệm tại 2 lần cấp nhật </a:t>
            </a:r>
            <a:endParaRPr/>
          </a:p>
          <a:p>
            <a:pPr indent="-365760" lvl="1" marL="914400" rtl="0" algn="l">
              <a:spcBef>
                <a:spcPts val="0"/>
              </a:spcBef>
              <a:spcAft>
                <a:spcPts val="0"/>
              </a:spcAft>
              <a:buSzPts val="2160"/>
              <a:buChar char="-"/>
            </a:pPr>
            <a:r>
              <a:rPr lang="en-US"/>
              <a:t>Kiểm tra giá trị tuyệt đối của Gradient </a:t>
            </a:r>
            <a:endParaRPr/>
          </a:p>
          <a:p>
            <a:pPr indent="-365760" lvl="0" marL="457200" marR="0" rtl="0" algn="l">
              <a:lnSpc>
                <a:spcPct val="130000"/>
              </a:lnSpc>
              <a:spcBef>
                <a:spcPts val="0"/>
              </a:spcBef>
              <a:spcAft>
                <a:spcPts val="0"/>
              </a:spcAft>
              <a:buSzPts val="2160"/>
              <a:buChar char="•"/>
            </a:pPr>
            <a:r>
              <a:rPr lang="en-US"/>
              <a:t>Tốc độ hội tụ của Gradient Descent:</a:t>
            </a:r>
            <a:endParaRPr/>
          </a:p>
          <a:p>
            <a:pPr indent="-365760" lvl="1" marL="914400" rtl="0" algn="l">
              <a:spcBef>
                <a:spcPts val="0"/>
              </a:spcBef>
              <a:spcAft>
                <a:spcPts val="0"/>
              </a:spcAft>
              <a:buSzPts val="2160"/>
              <a:buChar char="-"/>
            </a:pPr>
            <a:r>
              <a:rPr lang="en-US"/>
              <a:t>Phụ thuộc vào điểm khởi tạo </a:t>
            </a:r>
            <a:endParaRPr/>
          </a:p>
          <a:p>
            <a:pPr indent="-365760" lvl="1" marL="914400" rtl="0" algn="l">
              <a:spcBef>
                <a:spcPts val="0"/>
              </a:spcBef>
              <a:spcAft>
                <a:spcPts val="0"/>
              </a:spcAft>
              <a:buSzPts val="2160"/>
              <a:buChar char="-"/>
            </a:pPr>
            <a:r>
              <a:rPr lang="en-US"/>
              <a:t>Phụ thuộc vào chỉ số Alpha</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rPr lang="en-US"/>
              <a:t> </a:t>
            </a:r>
            <a:r>
              <a:rPr lang="en-US"/>
              <a:t> </a:t>
            </a:r>
            <a:endParaRPr/>
          </a:p>
        </p:txBody>
      </p:sp>
      <p:pic>
        <p:nvPicPr>
          <p:cNvPr id="110" name="Google Shape;110;p13"/>
          <p:cNvPicPr preferRelativeResize="0"/>
          <p:nvPr/>
        </p:nvPicPr>
        <p:blipFill>
          <a:blip r:embed="rId3">
            <a:alphaModFix/>
          </a:blip>
          <a:stretch>
            <a:fillRect/>
          </a:stretch>
        </p:blipFill>
        <p:spPr>
          <a:xfrm>
            <a:off x="5503650" y="4779125"/>
            <a:ext cx="3310750" cy="2025825"/>
          </a:xfrm>
          <a:prstGeom prst="rect">
            <a:avLst/>
          </a:prstGeom>
          <a:noFill/>
          <a:ln>
            <a:noFill/>
          </a:ln>
        </p:spPr>
      </p:pic>
      <p:pic>
        <p:nvPicPr>
          <p:cNvPr id="111" name="Google Shape;111;p13"/>
          <p:cNvPicPr preferRelativeResize="0"/>
          <p:nvPr/>
        </p:nvPicPr>
        <p:blipFill>
          <a:blip r:embed="rId4">
            <a:alphaModFix/>
          </a:blip>
          <a:stretch>
            <a:fillRect/>
          </a:stretch>
        </p:blipFill>
        <p:spPr>
          <a:xfrm>
            <a:off x="3079725" y="5007800"/>
            <a:ext cx="2423925" cy="1678925"/>
          </a:xfrm>
          <a:prstGeom prst="rect">
            <a:avLst/>
          </a:prstGeom>
          <a:noFill/>
          <a:ln>
            <a:noFill/>
          </a:ln>
        </p:spPr>
      </p:pic>
      <p:pic>
        <p:nvPicPr>
          <p:cNvPr id="112" name="Google Shape;112;p13"/>
          <p:cNvPicPr preferRelativeResize="0"/>
          <p:nvPr/>
        </p:nvPicPr>
        <p:blipFill>
          <a:blip r:embed="rId5">
            <a:alphaModFix/>
          </a:blip>
          <a:stretch>
            <a:fillRect/>
          </a:stretch>
        </p:blipFill>
        <p:spPr>
          <a:xfrm>
            <a:off x="1000450" y="5174325"/>
            <a:ext cx="1930950" cy="1567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4"/>
          <p:cNvSpPr txBox="1"/>
          <p:nvPr>
            <p:ph type="title"/>
          </p:nvPr>
        </p:nvSpPr>
        <p:spPr>
          <a:xfrm>
            <a:off x="369850" y="958750"/>
            <a:ext cx="8444400" cy="73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Gradient Descent cho hàm </a:t>
            </a:r>
            <a:r>
              <a:rPr lang="en-US"/>
              <a:t>đa </a:t>
            </a:r>
            <a:r>
              <a:rPr lang="en-US"/>
              <a:t>biến</a:t>
            </a:r>
            <a:endParaRPr/>
          </a:p>
        </p:txBody>
      </p:sp>
      <p:sp>
        <p:nvSpPr>
          <p:cNvPr id="119" name="Google Shape;119;p14"/>
          <p:cNvSpPr txBox="1"/>
          <p:nvPr>
            <p:ph idx="1" type="body"/>
          </p:nvPr>
        </p:nvSpPr>
        <p:spPr>
          <a:xfrm>
            <a:off x="425200" y="1821425"/>
            <a:ext cx="8389200" cy="4920300"/>
          </a:xfrm>
          <a:prstGeom prst="rect">
            <a:avLst/>
          </a:prstGeom>
        </p:spPr>
        <p:txBody>
          <a:bodyPr anchorCtr="0" anchor="t" bIns="45700" lIns="91425" spcFirstLastPara="1" rIns="91425" wrap="square" tIns="45700">
            <a:noAutofit/>
          </a:bodyPr>
          <a:lstStyle/>
          <a:p>
            <a:pPr indent="-365760" lvl="0" marL="457200" rtl="0" algn="l">
              <a:spcBef>
                <a:spcPts val="600"/>
              </a:spcBef>
              <a:spcAft>
                <a:spcPts val="0"/>
              </a:spcAft>
              <a:buSzPts val="2160"/>
              <a:buChar char="•"/>
            </a:pPr>
            <a:r>
              <a:rPr lang="en-US"/>
              <a:t>Bài toán: </a:t>
            </a:r>
            <a:endParaRPr/>
          </a:p>
          <a:p>
            <a:pPr indent="-365760" lvl="1" marL="914400" rtl="0" algn="l">
              <a:spcBef>
                <a:spcPts val="0"/>
              </a:spcBef>
              <a:spcAft>
                <a:spcPts val="0"/>
              </a:spcAft>
              <a:buSzPts val="2160"/>
              <a:buChar char="-"/>
            </a:pPr>
            <a:r>
              <a:rPr lang="en-US"/>
              <a:t>Tối ưu cho hàm </a:t>
            </a:r>
            <a:endParaRPr/>
          </a:p>
          <a:p>
            <a:pPr indent="0" lvl="0" marL="457200" rtl="0" algn="l">
              <a:spcBef>
                <a:spcPts val="600"/>
              </a:spcBef>
              <a:spcAft>
                <a:spcPts val="0"/>
              </a:spcAft>
              <a:buNone/>
            </a:pPr>
            <a:r>
              <a:t/>
            </a:r>
            <a:endParaRPr/>
          </a:p>
          <a:p>
            <a:pPr indent="-365760" lvl="0" marL="457200" rtl="0" algn="l">
              <a:spcBef>
                <a:spcPts val="600"/>
              </a:spcBef>
              <a:spcAft>
                <a:spcPts val="0"/>
              </a:spcAft>
              <a:buSzPts val="2160"/>
              <a:buChar char="•"/>
            </a:pPr>
            <a:r>
              <a:rPr lang="en-US"/>
              <a:t>Đạo hàm tại điểm </a:t>
            </a:r>
            <a:endParaRPr/>
          </a:p>
          <a:p>
            <a:pPr indent="0" lvl="0" marL="457200" rtl="0" algn="l">
              <a:spcBef>
                <a:spcPts val="600"/>
              </a:spcBef>
              <a:spcAft>
                <a:spcPts val="0"/>
              </a:spcAft>
              <a:buNone/>
            </a:pPr>
            <a:r>
              <a:t/>
            </a:r>
            <a:endParaRPr/>
          </a:p>
          <a:p>
            <a:pPr indent="-365760" lvl="0" marL="457200" rtl="0" algn="l">
              <a:spcBef>
                <a:spcPts val="600"/>
              </a:spcBef>
              <a:spcAft>
                <a:spcPts val="0"/>
              </a:spcAft>
              <a:buSzPts val="2160"/>
              <a:buChar char="•"/>
            </a:pPr>
            <a:r>
              <a:rPr b="1" lang="en-US"/>
              <a:t>Thuật toán</a:t>
            </a:r>
            <a:r>
              <a:rPr lang="en-US"/>
              <a:t> ( tương tự hàm một biến)</a:t>
            </a:r>
            <a:endParaRPr/>
          </a:p>
          <a:p>
            <a:pPr indent="-365760" lvl="1" marL="914400" rtl="0" algn="l">
              <a:spcBef>
                <a:spcPts val="0"/>
              </a:spcBef>
              <a:spcAft>
                <a:spcPts val="0"/>
              </a:spcAft>
              <a:buSzPts val="2160"/>
              <a:buChar char="-"/>
            </a:pPr>
            <a:r>
              <a:rPr lang="en-US"/>
              <a:t>Dự đoán một điểm khởi tạo </a:t>
            </a:r>
            <a:endParaRPr/>
          </a:p>
          <a:p>
            <a:pPr indent="-365760" lvl="1" marL="914400" rtl="0" algn="l">
              <a:spcBef>
                <a:spcPts val="0"/>
              </a:spcBef>
              <a:spcAft>
                <a:spcPts val="0"/>
              </a:spcAft>
              <a:buSzPts val="2160"/>
              <a:buChar char="-"/>
            </a:pPr>
            <a:r>
              <a:rPr lang="en-US"/>
              <a:t>Cập nhật     đến khi nhận được kết quả chấp nhận được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t/>
            </a:r>
            <a:endParaRPr/>
          </a:p>
          <a:p>
            <a:pPr indent="0" lvl="0" marL="914400" rtl="0" algn="l">
              <a:spcBef>
                <a:spcPts val="600"/>
              </a:spcBef>
              <a:spcAft>
                <a:spcPts val="0"/>
              </a:spcAft>
              <a:buNone/>
            </a:pPr>
            <a:r>
              <a:rPr lang="en-US"/>
              <a:t>  </a:t>
            </a:r>
            <a:endParaRPr/>
          </a:p>
        </p:txBody>
      </p:sp>
      <p:pic>
        <p:nvPicPr>
          <p:cNvPr descr="{&quot;backgroundColorModified&quot;:false,&quot;type&quot;:&quot;$$&quot;,&quot;font&quot;:{&quot;color&quot;:&quot;#000000&quot;,&quot;family&quot;:&quot;Comfortaa&quot;,&quot;size&quot;:18},&quot;aid&quot;:null,&quot;id&quot;:&quot;5&quot;,&quot;backgroundColor&quot;:&quot;#ffffff&quot;,&quot;code&quot;:&quot;$$f\\left(\\theta\\right),\\theta=\\,\\left(\\theta_{0},\\theta_{1},...,\\theta_{n}\\right)^{T}$$&quot;,&quot;ts&quot;:1627543825224,&quot;cs&quot;:&quot;IrfW64o+UPawAhhzmZZYkg==&quot;,&quot;size&quot;:{&quot;width&quot;:262.59999999999997,&quot;height&quot;:29.800000000000008}}" id="120" name="Google Shape;120;p14"/>
          <p:cNvPicPr preferRelativeResize="0"/>
          <p:nvPr/>
        </p:nvPicPr>
        <p:blipFill>
          <a:blip r:embed="rId3">
            <a:alphaModFix/>
          </a:blip>
          <a:stretch>
            <a:fillRect/>
          </a:stretch>
        </p:blipFill>
        <p:spPr>
          <a:xfrm>
            <a:off x="3456300" y="2399931"/>
            <a:ext cx="2501265" cy="283845"/>
          </a:xfrm>
          <a:prstGeom prst="rect">
            <a:avLst/>
          </a:prstGeom>
          <a:noFill/>
          <a:ln>
            <a:noFill/>
          </a:ln>
        </p:spPr>
      </p:pic>
      <p:pic>
        <p:nvPicPr>
          <p:cNvPr descr="{&quot;backgroundColorModified&quot;:false,&quot;id&quot;:&quot;6&quot;,&quot;code&quot;:&quot;$$\\theta\\text{:}\\,\\,\\,\\Delta_{\\theta}\\text{f}\\left(\\theta\\right)$$&quot;,&quot;font&quot;:{&quot;size&quot;:14,&quot;family&quot;:&quot;Arial&quot;,&quot;color&quot;:&quot;#666666&quot;},&quot;aid&quot;:null,&quot;backgroundColor&quot;:&quot;#ffffff&quot;,&quot;type&quot;:&quot;$$&quot;,&quot;ts&quot;:1627544534664,&quot;cs&quot;:&quot;p0dbigi7K21xSa6dk8cSxg==&quot;,&quot;size&quot;:{&quot;width&quot;:85.1666666666667,&quot;height&quot;:21.666666666666668}}" id="121" name="Google Shape;121;p14"/>
          <p:cNvPicPr preferRelativeResize="0"/>
          <p:nvPr/>
        </p:nvPicPr>
        <p:blipFill>
          <a:blip r:embed="rId4">
            <a:alphaModFix/>
          </a:blip>
          <a:stretch>
            <a:fillRect/>
          </a:stretch>
        </p:blipFill>
        <p:spPr>
          <a:xfrm>
            <a:off x="3177694" y="3392957"/>
            <a:ext cx="811212" cy="206375"/>
          </a:xfrm>
          <a:prstGeom prst="rect">
            <a:avLst/>
          </a:prstGeom>
          <a:noFill/>
          <a:ln>
            <a:noFill/>
          </a:ln>
        </p:spPr>
      </p:pic>
      <p:pic>
        <p:nvPicPr>
          <p:cNvPr descr="{&quot;code&quot;:&quot;$$\\theta\\,$$&quot;,&quot;backgroundColor&quot;:&quot;#ffffff&quot;,&quot;id&quot;:&quot;6&quot;,&quot;aid&quot;:null,&quot;backgroundColorModified&quot;:false,&quot;type&quot;:&quot;$$&quot;,&quot;font&quot;:{&quot;size&quot;:14,&quot;family&quot;:&quot;Arial&quot;,&quot;color&quot;:&quot;#000000&quot;},&quot;ts&quot;:1627917973928,&quot;cs&quot;:&quot;QFaz8Ts7oWq/k4n1bNd8ZA==&quot;,&quot;size&quot;:{&quot;width&quot;:9.5,&quot;height&quot;:15.5}}" id="122" name="Google Shape;122;p14"/>
          <p:cNvPicPr preferRelativeResize="0"/>
          <p:nvPr/>
        </p:nvPicPr>
        <p:blipFill>
          <a:blip r:embed="rId5">
            <a:alphaModFix/>
          </a:blip>
          <a:stretch>
            <a:fillRect/>
          </a:stretch>
        </p:blipFill>
        <p:spPr>
          <a:xfrm>
            <a:off x="4803293" y="4795145"/>
            <a:ext cx="90488" cy="147638"/>
          </a:xfrm>
          <a:prstGeom prst="rect">
            <a:avLst/>
          </a:prstGeom>
          <a:noFill/>
          <a:ln>
            <a:noFill/>
          </a:ln>
        </p:spPr>
      </p:pic>
      <p:pic>
        <p:nvPicPr>
          <p:cNvPr descr="{&quot;backgroundColor&quot;:&quot;#ffffff&quot;,&quot;backgroundColorModified&quot;:false,&quot;aid&quot;:null,&quot;font&quot;:{&quot;color&quot;:&quot;#000000&quot;,&quot;size&quot;:14,&quot;family&quot;:&quot;Arial&quot;},&quot;type&quot;:&quot;$$&quot;,&quot;code&quot;:&quot;$$\\theta\\,$$&quot;,&quot;id&quot;:&quot;6&quot;,&quot;ts&quot;:1627544697407,&quot;cs&quot;:&quot;IC4fCNP/LjoSUEe2uLdWZQ==&quot;,&quot;size&quot;:{&quot;width&quot;:9.5,&quot;height&quot;:15.5}}" id="123" name="Google Shape;123;p14"/>
          <p:cNvPicPr preferRelativeResize="0"/>
          <p:nvPr/>
        </p:nvPicPr>
        <p:blipFill>
          <a:blip r:embed="rId6">
            <a:alphaModFix/>
          </a:blip>
          <a:stretch>
            <a:fillRect/>
          </a:stretch>
        </p:blipFill>
        <p:spPr>
          <a:xfrm>
            <a:off x="2678918" y="5225520"/>
            <a:ext cx="90488" cy="147638"/>
          </a:xfrm>
          <a:prstGeom prst="rect">
            <a:avLst/>
          </a:prstGeom>
          <a:noFill/>
          <a:ln>
            <a:noFill/>
          </a:ln>
        </p:spPr>
      </p:pic>
      <p:pic>
        <p:nvPicPr>
          <p:cNvPr descr="{&quot;code&quot;:&quot;$$\\theta\\,=\\,\\theta\\,-\\alpha\\cdot\\Delta_{\\theta}f\\left(\\theta\\right)$$&quot;,&quot;font&quot;:{&quot;size&quot;:14,&quot;color&quot;:&quot;#000000&quot;,&quot;family&quot;:&quot;Arial&quot;},&quot;id&quot;:&quot;6&quot;,&quot;aid&quot;:null,&quot;backgroundColor&quot;:&quot;#ffffff&quot;,&quot;type&quot;:&quot;$$&quot;,&quot;backgroundColorModified&quot;:false,&quot;ts&quot;:1627544644062,&quot;cs&quot;:&quot;dN3FHFSaF+31Ig9ECx8WsA==&quot;,&quot;size&quot;:{&quot;width&quot;:180.16666666666666,&quot;height&quot;:21.666666666666668}}" id="124" name="Google Shape;124;p14"/>
          <p:cNvPicPr preferRelativeResize="0"/>
          <p:nvPr/>
        </p:nvPicPr>
        <p:blipFill>
          <a:blip r:embed="rId7">
            <a:alphaModFix/>
          </a:blip>
          <a:stretch>
            <a:fillRect/>
          </a:stretch>
        </p:blipFill>
        <p:spPr>
          <a:xfrm>
            <a:off x="3087223" y="5774320"/>
            <a:ext cx="1716088" cy="206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